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3"/>
    <p:sldId id="266" r:id="rId4"/>
    <p:sldId id="267" r:id="rId5"/>
    <p:sldId id="295" r:id="rId6"/>
    <p:sldId id="296"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97" r:id="rId25"/>
    <p:sldId id="284" r:id="rId26"/>
    <p:sldId id="285" r:id="rId27"/>
    <p:sldId id="286" r:id="rId28"/>
    <p:sldId id="288" r:id="rId29"/>
    <p:sldId id="289" r:id="rId30"/>
    <p:sldId id="290" r:id="rId31"/>
    <p:sldId id="291" r:id="rId32"/>
    <p:sldId id="292" r:id="rId33"/>
    <p:sldId id="293" r:id="rId34"/>
    <p:sldId id="340" r:id="rId35"/>
    <p:sldId id="341" r:id="rId36"/>
    <p:sldId id="342" r:id="rId37"/>
    <p:sldId id="343" r:id="rId38"/>
    <p:sldId id="344" r:id="rId39"/>
    <p:sldId id="345" r:id="rId40"/>
    <p:sldId id="346" r:id="rId41"/>
    <p:sldId id="347" r:id="rId42"/>
    <p:sldId id="348" r:id="rId43"/>
    <p:sldId id="349" r:id="rId44"/>
    <p:sldId id="350" r:id="rId45"/>
    <p:sldId id="334" r:id="rId46"/>
    <p:sldId id="352" r:id="rId47"/>
    <p:sldId id="353" r:id="rId48"/>
    <p:sldId id="337" r:id="rId49"/>
    <p:sldId id="339" r:id="rId50"/>
    <p:sldId id="265" r:id="rId5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67" autoAdjust="0"/>
    <p:restoredTop sz="94660"/>
  </p:normalViewPr>
  <p:slideViewPr>
    <p:cSldViewPr>
      <p:cViewPr varScale="1">
        <p:scale>
          <a:sx n="62" d="100"/>
          <a:sy n="62" d="100"/>
        </p:scale>
        <p:origin x="-1698" y="-84"/>
      </p:cViewPr>
      <p:guideLst>
        <p:guide orient="horz" pos="2133"/>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4" Type="http://schemas.openxmlformats.org/officeDocument/2006/relationships/tableStyles" Target="tableStyles.xml"/><Relationship Id="rId53" Type="http://schemas.openxmlformats.org/officeDocument/2006/relationships/viewProps" Target="viewProps.xml"/><Relationship Id="rId52" Type="http://schemas.openxmlformats.org/officeDocument/2006/relationships/presProps" Target="presProps.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灯片编号占位符 3"/>
          <p:cNvSpPr>
            <a:spLocks noGrp="1"/>
          </p:cNvSpPr>
          <p:nvPr>
            <p:ph type="sldNum" sz="quarter" idx="5"/>
          </p:nvPr>
        </p:nvSpPr>
        <p:spPr/>
        <p:txBody>
          <a:bodyPr/>
          <a:p>
            <a:fld id="{A6837353-30EB-4A48-80EB-173D804AEFB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7"/>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1BD012A-3F9E-441B-B4DE-2D487137726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752118-093B-45D2-A6DB-63E1FF97B48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1BD012A-3F9E-441B-B4DE-2D487137726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752118-093B-45D2-A6DB-63E1FF97B489}"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28600"/>
            <a:ext cx="2057400" cy="48768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28600"/>
            <a:ext cx="6019800" cy="48768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1BD012A-3F9E-441B-B4DE-2D487137726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752118-093B-45D2-A6DB-63E1FF97B48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1BD012A-3F9E-441B-B4DE-2D487137726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752118-093B-45D2-A6DB-63E1FF97B48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1"/>
            <a:ext cx="7772400" cy="136207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71BD012A-3F9E-441B-B4DE-2D4871377268}"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8752118-093B-45D2-A6DB-63E1FF97B48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1BD012A-3F9E-441B-B4DE-2D487137726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752118-093B-45D2-A6DB-63E1FF97B48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1BD012A-3F9E-441B-B4DE-2D4871377268}"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8752118-093B-45D2-A6DB-63E1FF97B48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1BD012A-3F9E-441B-B4DE-2D4871377268}"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8752118-093B-45D2-A6DB-63E1FF97B48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1BD012A-3F9E-441B-B4DE-2D4871377268}"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8752118-093B-45D2-A6DB-63E1FF97B48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73051"/>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71BD012A-3F9E-441B-B4DE-2D487137726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752118-093B-45D2-A6DB-63E1FF97B48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71BD012A-3F9E-441B-B4DE-2D4871377268}"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8752118-093B-45D2-A6DB-63E1FF97B48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BD012A-3F9E-441B-B4DE-2D4871377268}" type="datetimeFigureOut">
              <a:rPr lang="zh-CN" altLang="en-US" smtClean="0"/>
            </a:fld>
            <a:endParaRPr lang="zh-CN" altLang="en-US"/>
          </a:p>
        </p:txBody>
      </p:sp>
      <p:sp>
        <p:nvSpPr>
          <p:cNvPr id="5" name="页脚占位符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752118-093B-45D2-A6DB-63E1FF97B48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03432" y="2924944"/>
            <a:ext cx="7069990" cy="2585323"/>
          </a:xfrm>
          <a:prstGeom prst="rect">
            <a:avLst/>
          </a:prstGeom>
          <a:noFill/>
        </p:spPr>
        <p:txBody>
          <a:bodyPr wrap="square" rtlCol="0">
            <a:spAutoFit/>
          </a:bodyPr>
          <a:lstStyle/>
          <a:p>
            <a:r>
              <a:rPr lang="zh-CN" altLang="en-US" sz="5400" b="1" dirty="0">
                <a:solidFill>
                  <a:srgbClr val="00B050"/>
                </a:solidFill>
                <a:latin typeface="微软雅黑" pitchFamily="34" charset="-122"/>
                <a:ea typeface="微软雅黑" pitchFamily="34" charset="-122"/>
              </a:rPr>
              <a:t>某市</a:t>
            </a:r>
            <a:r>
              <a:rPr lang="zh-CN" altLang="zh-CN" sz="5400" b="1" dirty="0" smtClean="0">
                <a:solidFill>
                  <a:srgbClr val="00B050"/>
                </a:solidFill>
                <a:latin typeface="微软雅黑" pitchFamily="34" charset="-122"/>
                <a:ea typeface="微软雅黑" pitchFamily="34" charset="-122"/>
              </a:rPr>
              <a:t>供水</a:t>
            </a:r>
            <a:r>
              <a:rPr lang="zh-CN" altLang="zh-CN" sz="5400" b="1" dirty="0">
                <a:solidFill>
                  <a:srgbClr val="00B050"/>
                </a:solidFill>
                <a:latin typeface="微软雅黑" pitchFamily="34" charset="-122"/>
                <a:ea typeface="微软雅黑" pitchFamily="34" charset="-122"/>
              </a:rPr>
              <a:t>股权转让与增资项目案例</a:t>
            </a:r>
            <a:endParaRPr lang="zh-CN" altLang="zh-CN" sz="5400" dirty="0">
              <a:solidFill>
                <a:srgbClr val="00B050"/>
              </a:solidFill>
              <a:latin typeface="微软雅黑" pitchFamily="34" charset="-122"/>
              <a:ea typeface="微软雅黑" pitchFamily="34" charset="-122"/>
            </a:endParaRPr>
          </a:p>
          <a:p>
            <a:endParaRPr lang="zh-CN" altLang="en-US" sz="5400" dirty="0">
              <a:solidFill>
                <a:srgbClr val="00B050"/>
              </a:solidFill>
              <a:latin typeface="微软雅黑" pitchFamily="34" charset="-122"/>
              <a:ea typeface="微软雅黑" pitchFamily="34" charset="-122"/>
            </a:endParaRPr>
          </a:p>
        </p:txBody>
      </p:sp>
      <p:sp>
        <p:nvSpPr>
          <p:cNvPr id="9" name="矩形 8"/>
          <p:cNvSpPr/>
          <p:nvPr/>
        </p:nvSpPr>
        <p:spPr>
          <a:xfrm>
            <a:off x="7273422" y="6178483"/>
            <a:ext cx="1451038" cy="407291"/>
          </a:xfrm>
          <a:prstGeom prst="rect">
            <a:avLst/>
          </a:prstGeom>
        </p:spPr>
        <p:txBody>
          <a:bodyPr wrap="none">
            <a:spAutoFit/>
          </a:bodyPr>
          <a:lstStyle/>
          <a:p>
            <a:pPr marL="342900" lvl="0" indent="-342900" fontAlgn="base">
              <a:lnSpc>
                <a:spcPct val="110000"/>
              </a:lnSpc>
              <a:spcBef>
                <a:spcPct val="0"/>
              </a:spcBef>
              <a:spcAft>
                <a:spcPct val="0"/>
              </a:spcAft>
            </a:pPr>
            <a:r>
              <a:rPr lang="en-US" altLang="zh-CN" sz="2000" kern="0" dirty="0" smtClean="0">
                <a:latin typeface="微软雅黑" pitchFamily="34" charset="-122"/>
                <a:ea typeface="微软雅黑" pitchFamily="34" charset="-122"/>
              </a:rPr>
              <a:t>2016</a:t>
            </a:r>
            <a:r>
              <a:rPr lang="zh-CN" altLang="en-US" sz="2000" kern="0" dirty="0" smtClean="0">
                <a:latin typeface="微软雅黑" pitchFamily="34" charset="-122"/>
                <a:ea typeface="微软雅黑" pitchFamily="34" charset="-122"/>
              </a:rPr>
              <a:t>年</a:t>
            </a:r>
            <a:r>
              <a:rPr lang="en-US" altLang="zh-CN" sz="2000" kern="0" dirty="0" smtClean="0">
                <a:latin typeface="微软雅黑" pitchFamily="34" charset="-122"/>
                <a:ea typeface="微软雅黑" pitchFamily="34" charset="-122"/>
              </a:rPr>
              <a:t>5</a:t>
            </a:r>
            <a:r>
              <a:rPr lang="zh-CN" altLang="en-US" sz="2000" kern="0" dirty="0" smtClean="0">
                <a:latin typeface="微软雅黑" pitchFamily="34" charset="-122"/>
                <a:ea typeface="微软雅黑" pitchFamily="34" charset="-122"/>
              </a:rPr>
              <a:t>月</a:t>
            </a:r>
            <a:endParaRPr lang="en-US" altLang="zh-CN" sz="2000" kern="0" dirty="0">
              <a:latin typeface="微软雅黑" pitchFamily="34" charset="-122"/>
              <a:ea typeface="微软雅黑"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项目运作背景</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55576" y="1487681"/>
            <a:ext cx="7809358" cy="5420995"/>
          </a:xfrm>
          <a:prstGeom prst="rect">
            <a:avLst/>
          </a:prstGeom>
        </p:spPr>
        <p:txBody>
          <a:bodyPr wrap="square">
            <a:spAutoFit/>
          </a:bodyPr>
          <a:lstStyle/>
          <a:p>
            <a:r>
              <a:rPr lang="zh-CN" altLang="zh-CN" sz="2400" b="1" dirty="0" smtClean="0">
                <a:solidFill>
                  <a:srgbClr val="00B050"/>
                </a:solidFill>
                <a:latin typeface="微软雅黑" pitchFamily="34" charset="-122"/>
                <a:ea typeface="微软雅黑" pitchFamily="34" charset="-122"/>
              </a:rPr>
              <a:t>（</a:t>
            </a:r>
            <a:r>
              <a:rPr lang="zh-CN" altLang="zh-CN" sz="2400" b="1" dirty="0">
                <a:solidFill>
                  <a:srgbClr val="00B050"/>
                </a:solidFill>
                <a:latin typeface="微软雅黑" pitchFamily="34" charset="-122"/>
                <a:ea typeface="微软雅黑" pitchFamily="34" charset="-122"/>
              </a:rPr>
              <a:t>二）、成功因素：</a:t>
            </a:r>
            <a:endParaRPr lang="zh-CN" altLang="zh-CN" sz="2400" dirty="0">
              <a:solidFill>
                <a:srgbClr val="00B050"/>
              </a:solidFill>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a:t>
            </a:r>
            <a:r>
              <a:rPr lang="en-US" altLang="zh-CN" b="1" dirty="0" smtClean="0">
                <a:latin typeface="微软雅黑" pitchFamily="34" charset="-122"/>
                <a:ea typeface="微软雅黑" pitchFamily="34" charset="-122"/>
              </a:rPr>
              <a:t>1</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政府目标明确、领导有力、准备充分</a:t>
            </a:r>
            <a:r>
              <a:rPr lang="zh-CN" altLang="zh-CN" b="1" dirty="0">
                <a:latin typeface="微软雅黑" pitchFamily="34" charset="-122"/>
                <a:ea typeface="微软雅黑" pitchFamily="34" charset="-122"/>
              </a:rPr>
              <a:t>。</a:t>
            </a:r>
            <a:endParaRPr lang="zh-CN" altLang="zh-CN" b="1"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r>
              <a:rPr lang="zh-CN" altLang="zh-CN" b="1" dirty="0">
                <a:latin typeface="微软雅黑" pitchFamily="34" charset="-122"/>
                <a:ea typeface="微软雅黑" pitchFamily="34" charset="-122"/>
              </a:rPr>
              <a:t>         政府态度坚决：</a:t>
            </a:r>
            <a:r>
              <a:rPr lang="zh-CN" altLang="zh-CN" dirty="0">
                <a:latin typeface="微软雅黑" pitchFamily="34" charset="-122"/>
                <a:ea typeface="微软雅黑" pitchFamily="34" charset="-122"/>
              </a:rPr>
              <a:t>市委市政府对公用事业领域的改革，审时度势，目标明确，态度坚决，坚定地推动了两水改革</a:t>
            </a:r>
            <a:endParaRPr lang="zh-CN" altLang="zh-CN"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r>
              <a:rPr lang="zh-CN" altLang="zh-CN" b="1" dirty="0">
                <a:latin typeface="微软雅黑" pitchFamily="34" charset="-122"/>
                <a:ea typeface="微软雅黑" pitchFamily="34" charset="-122"/>
              </a:rPr>
              <a:t>        成立领导小组： </a:t>
            </a:r>
            <a:r>
              <a:rPr lang="zh-CN" altLang="zh-CN" dirty="0">
                <a:latin typeface="微软雅黑" pitchFamily="34" charset="-122"/>
                <a:ea typeface="微软雅黑" pitchFamily="34" charset="-122"/>
              </a:rPr>
              <a:t>政府成立了以市长为组长的两水改革领导小组，安排一位有丰富经济工作经验和企业经营管理经验的副市长主抓，主管领导的精明、专业和强有力的上下内外沟通协调，是本项目得以推进的关键因素；</a:t>
            </a:r>
            <a:endParaRPr lang="zh-CN" altLang="zh-CN" b="1"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r>
              <a:rPr lang="zh-CN" altLang="zh-CN" b="1" dirty="0">
                <a:latin typeface="微软雅黑" pitchFamily="34" charset="-122"/>
                <a:ea typeface="微软雅黑" pitchFamily="34" charset="-122"/>
              </a:rPr>
              <a:t>         前期大量调研：</a:t>
            </a:r>
            <a:r>
              <a:rPr lang="zh-CN" altLang="zh-CN" dirty="0">
                <a:latin typeface="微软雅黑" pitchFamily="34" charset="-122"/>
                <a:ea typeface="微软雅黑" pitchFamily="34" charset="-122"/>
              </a:rPr>
              <a:t>这个项目动议较早，政府主管部门事前做了大量的调研，与咨询机构、一些国内外知名企业沟通交流，市场化改制的运作路数比较清楚，决策通过后，执行操作比较顺畅。</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b="1" dirty="0">
                <a:latin typeface="微软雅黑" pitchFamily="34" charset="-122"/>
                <a:ea typeface="微软雅黑" pitchFamily="34" charset="-122"/>
              </a:rPr>
              <a:t> </a:t>
            </a:r>
            <a:r>
              <a:rPr lang="en-US" altLang="zh-CN" b="1" dirty="0" smtClean="0">
                <a:latin typeface="微软雅黑" pitchFamily="34" charset="-122"/>
                <a:ea typeface="微软雅黑" pitchFamily="34" charset="-122"/>
              </a:rPr>
              <a:t>     2</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大岳咨询公司的专业和敬业</a:t>
            </a:r>
            <a:r>
              <a:rPr lang="zh-CN" altLang="zh-CN" b="1" dirty="0">
                <a:latin typeface="微软雅黑" pitchFamily="34" charset="-122"/>
                <a:ea typeface="微软雅黑" pitchFamily="34" charset="-122"/>
              </a:rPr>
              <a:t>。项目</a:t>
            </a:r>
            <a:r>
              <a:rPr lang="zh-CN" altLang="zh-CN" dirty="0">
                <a:latin typeface="微软雅黑" pitchFamily="34" charset="-122"/>
                <a:ea typeface="微软雅黑" pitchFamily="34" charset="-122"/>
              </a:rPr>
              <a:t>设计了较为完善的合同文本和招标方案，在转让条件、资产处置、特许经营、员工安置、合资经营、服务监管等方面，尽可能地考虑到各方面的关切点、利益与风险平衡。也凭借自己在业内的影响力，对外充分宣传推介项目，动员业内企业积极参与项目投标</a:t>
            </a:r>
            <a:r>
              <a:rPr lang="zh-CN" altLang="zh-CN" dirty="0" smtClean="0">
                <a:latin typeface="微软雅黑" pitchFamily="34" charset="-122"/>
                <a:ea typeface="微软雅黑" pitchFamily="34" charset="-122"/>
              </a:rPr>
              <a:t>。</a:t>
            </a:r>
            <a:endParaRPr lang="zh-CN" altLang="zh-CN" dirty="0">
              <a:latin typeface="微软雅黑" pitchFamily="34" charset="-122"/>
              <a:ea typeface="微软雅黑"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项目运作背景</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55576" y="1622703"/>
            <a:ext cx="7809358" cy="4773930"/>
          </a:xfrm>
          <a:prstGeom prst="rect">
            <a:avLst/>
          </a:prstGeom>
        </p:spPr>
        <p:txBody>
          <a:bodyPr wrap="square">
            <a:spAutoFit/>
          </a:bodyPr>
          <a:lstStyle/>
          <a:p>
            <a:r>
              <a:rPr lang="en-US" altLang="zh-CN" b="1" dirty="0" smtClean="0">
                <a:latin typeface="微软雅黑" pitchFamily="34" charset="-122"/>
                <a:ea typeface="微软雅黑" pitchFamily="34" charset="-122"/>
              </a:rPr>
              <a:t>        3</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投资人的执着追求和真诚参与</a:t>
            </a:r>
            <a:r>
              <a:rPr lang="zh-CN" altLang="zh-CN" b="1" dirty="0">
                <a:latin typeface="微软雅黑" pitchFamily="34" charset="-122"/>
                <a:ea typeface="微软雅黑" pitchFamily="34" charset="-122"/>
              </a:rPr>
              <a:t>。</a:t>
            </a:r>
            <a:endParaRPr lang="zh-CN" altLang="zh-CN" b="1"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r>
              <a:rPr lang="en-US" altLang="zh-CN" b="1" dirty="0">
                <a:latin typeface="微软雅黑" pitchFamily="34" charset="-122"/>
                <a:ea typeface="微软雅黑" pitchFamily="34" charset="-122"/>
              </a:rPr>
              <a:t> </a:t>
            </a:r>
            <a:r>
              <a:rPr lang="en-US" altLang="zh-CN" b="1" dirty="0" smtClean="0">
                <a:latin typeface="微软雅黑" pitchFamily="34" charset="-122"/>
                <a:ea typeface="微软雅黑" pitchFamily="34" charset="-122"/>
              </a:rPr>
              <a:t>       </a:t>
            </a:r>
            <a:r>
              <a:rPr lang="zh-CN" altLang="en-US" b="1" dirty="0" smtClean="0">
                <a:latin typeface="微软雅黑" pitchFamily="34" charset="-122"/>
                <a:ea typeface="微软雅黑" pitchFamily="34" charset="-122"/>
              </a:rPr>
              <a:t>战略发展需要：</a:t>
            </a:r>
            <a:r>
              <a:rPr lang="zh-CN" altLang="zh-CN" dirty="0">
                <a:latin typeface="微软雅黑" pitchFamily="34" charset="-122"/>
                <a:ea typeface="微软雅黑" pitchFamily="34" charset="-122"/>
              </a:rPr>
              <a:t>全方位做水务，是投资人水务的战略定位。该市自来水改制项目对我们来说是一个难得的战略性机遇。</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en-US" b="1" dirty="0" smtClean="0">
                <a:latin typeface="微软雅黑" pitchFamily="34" charset="-122"/>
                <a:ea typeface="微软雅黑" pitchFamily="34" charset="-122"/>
              </a:rPr>
              <a:t>该</a:t>
            </a:r>
            <a:r>
              <a:rPr lang="zh-CN" altLang="zh-CN" b="1" dirty="0" smtClean="0">
                <a:latin typeface="微软雅黑" pitchFamily="34" charset="-122"/>
                <a:ea typeface="微软雅黑" pitchFamily="34" charset="-122"/>
              </a:rPr>
              <a:t>市</a:t>
            </a:r>
            <a:r>
              <a:rPr lang="zh-CN" altLang="zh-CN" b="1" dirty="0">
                <a:latin typeface="微软雅黑" pitchFamily="34" charset="-122"/>
                <a:ea typeface="微软雅黑" pitchFamily="34" charset="-122"/>
              </a:rPr>
              <a:t>的经济社会后发优势明显</a:t>
            </a:r>
            <a:r>
              <a:rPr lang="zh-CN" altLang="zh-CN" dirty="0">
                <a:latin typeface="微软雅黑" pitchFamily="34" charset="-122"/>
                <a:ea typeface="微软雅黑" pitchFamily="34" charset="-122"/>
              </a:rPr>
              <a:t>：虽然当时供水规模不大，项目也存在一些内在不足，但毕竟是一个首府城市。尤其</a:t>
            </a:r>
            <a:r>
              <a:rPr lang="zh-CN" altLang="zh-CN" dirty="0" smtClean="0">
                <a:latin typeface="微软雅黑" pitchFamily="34" charset="-122"/>
                <a:ea typeface="微软雅黑" pitchFamily="34" charset="-122"/>
              </a:rPr>
              <a:t>是</a:t>
            </a:r>
            <a:r>
              <a:rPr lang="zh-CN" altLang="en-US" dirty="0" smtClean="0">
                <a:latin typeface="微软雅黑" pitchFamily="34" charset="-122"/>
                <a:ea typeface="微软雅黑" pitchFamily="34" charset="-122"/>
              </a:rPr>
              <a:t>该</a:t>
            </a:r>
            <a:r>
              <a:rPr lang="zh-CN" altLang="zh-CN" dirty="0" smtClean="0">
                <a:latin typeface="微软雅黑" pitchFamily="34" charset="-122"/>
                <a:ea typeface="微软雅黑" pitchFamily="34" charset="-122"/>
              </a:rPr>
              <a:t>市</a:t>
            </a:r>
            <a:r>
              <a:rPr lang="zh-CN" altLang="zh-CN" dirty="0">
                <a:latin typeface="微软雅黑" pitchFamily="34" charset="-122"/>
                <a:ea typeface="微软雅黑" pitchFamily="34" charset="-122"/>
              </a:rPr>
              <a:t>的地表和地下水源、土地、能源资源都较丰富，城市环境和形象优美，基础设施完善，区位优势和后发优势明显，城市经济社会发展后劲和供水市场潜力较大。</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b="1" dirty="0" smtClean="0">
                <a:solidFill>
                  <a:srgbClr val="C00000"/>
                </a:solidFill>
                <a:latin typeface="微软雅黑" pitchFamily="34" charset="-122"/>
                <a:ea typeface="微软雅黑" pitchFamily="34" charset="-122"/>
              </a:rPr>
              <a:t>        </a:t>
            </a:r>
            <a:r>
              <a:rPr lang="zh-CN" altLang="en-US" b="1" dirty="0" smtClean="0">
                <a:solidFill>
                  <a:schemeClr val="tx1"/>
                </a:solidFill>
                <a:latin typeface="微软雅黑" pitchFamily="34" charset="-122"/>
                <a:ea typeface="微软雅黑" pitchFamily="34" charset="-122"/>
              </a:rPr>
              <a:t>风险可控</a:t>
            </a:r>
            <a:r>
              <a:rPr lang="zh-CN" altLang="en-US" b="1" dirty="0" smtClean="0">
                <a:solidFill>
                  <a:srgbClr val="C00000"/>
                </a:solidFill>
                <a:latin typeface="微软雅黑" pitchFamily="34" charset="-122"/>
                <a:ea typeface="微软雅黑" pitchFamily="34" charset="-122"/>
              </a:rPr>
              <a:t>：</a:t>
            </a:r>
            <a:endParaRPr lang="zh-CN" altLang="en-US" b="1" dirty="0" smtClean="0">
              <a:solidFill>
                <a:srgbClr val="C00000"/>
              </a:solidFill>
              <a:latin typeface="微软雅黑" pitchFamily="34" charset="-122"/>
              <a:ea typeface="微软雅黑" pitchFamily="34" charset="-122"/>
            </a:endParaRPr>
          </a:p>
          <a:p>
            <a:r>
              <a:rPr lang="zh-CN" altLang="en-US" b="1" dirty="0" smtClean="0">
                <a:solidFill>
                  <a:srgbClr val="C00000"/>
                </a:solidFill>
                <a:latin typeface="微软雅黑" pitchFamily="34" charset="-122"/>
                <a:ea typeface="微软雅黑" pitchFamily="34" charset="-122"/>
              </a:rPr>
              <a:t>          </a:t>
            </a:r>
            <a:r>
              <a:rPr lang="zh-CN" altLang="zh-CN" dirty="0">
                <a:latin typeface="微软雅黑" pitchFamily="34" charset="-122"/>
                <a:ea typeface="微软雅黑" pitchFamily="34" charset="-122"/>
                <a:sym typeface="+mn-ea"/>
              </a:rPr>
              <a:t>有国企改革的切身经历和丰富经验</a:t>
            </a:r>
            <a:endParaRPr lang="zh-CN" altLang="zh-CN" dirty="0">
              <a:latin typeface="微软雅黑" pitchFamily="34" charset="-122"/>
              <a:ea typeface="微软雅黑" pitchFamily="34" charset="-122"/>
              <a:sym typeface="+mn-ea"/>
            </a:endParaRPr>
          </a:p>
          <a:p>
            <a:r>
              <a:rPr lang="zh-CN" altLang="zh-CN" dirty="0">
                <a:latin typeface="微软雅黑" pitchFamily="34" charset="-122"/>
                <a:ea typeface="微软雅黑" pitchFamily="34" charset="-122"/>
                <a:sym typeface="+mn-ea"/>
              </a:rPr>
              <a:t>          </a:t>
            </a:r>
            <a:r>
              <a:rPr lang="zh-CN" altLang="zh-CN" dirty="0">
                <a:latin typeface="微软雅黑" pitchFamily="34" charset="-122"/>
                <a:ea typeface="微软雅黑" pitchFamily="34" charset="-122"/>
              </a:rPr>
              <a:t>对于接手一个</a:t>
            </a:r>
            <a:r>
              <a:rPr lang="en-US" altLang="zh-CN" dirty="0">
                <a:latin typeface="微软雅黑" pitchFamily="34" charset="-122"/>
                <a:ea typeface="微软雅黑" pitchFamily="34" charset="-122"/>
              </a:rPr>
              <a:t>1000</a:t>
            </a:r>
            <a:r>
              <a:rPr lang="zh-CN" altLang="zh-CN" dirty="0">
                <a:latin typeface="微软雅黑" pitchFamily="34" charset="-122"/>
                <a:ea typeface="微软雅黑" pitchFamily="34" charset="-122"/>
              </a:rPr>
              <a:t>多名员工的地方国企，进行体制机制转换，建立现代企业制度，在其他企业看来是很大的风险和问题，</a:t>
            </a:r>
            <a:r>
              <a:rPr lang="zh-CN" altLang="zh-CN" dirty="0" smtClean="0">
                <a:latin typeface="微软雅黑" pitchFamily="34" charset="-122"/>
                <a:ea typeface="微软雅黑" pitchFamily="34" charset="-122"/>
              </a:rPr>
              <a:t>对于</a:t>
            </a:r>
            <a:r>
              <a:rPr lang="zh-CN" altLang="en-US" dirty="0" smtClean="0">
                <a:latin typeface="微软雅黑" pitchFamily="34" charset="-122"/>
                <a:ea typeface="微软雅黑" pitchFamily="34" charset="-122"/>
              </a:rPr>
              <a:t>该公司</a:t>
            </a:r>
            <a:r>
              <a:rPr lang="zh-CN" altLang="zh-CN" dirty="0" smtClean="0">
                <a:latin typeface="微软雅黑" pitchFamily="34" charset="-122"/>
                <a:ea typeface="微软雅黑" pitchFamily="34" charset="-122"/>
              </a:rPr>
              <a:t>而言</a:t>
            </a:r>
            <a:r>
              <a:rPr lang="zh-CN" altLang="zh-CN" dirty="0">
                <a:latin typeface="微软雅黑" pitchFamily="34" charset="-122"/>
                <a:ea typeface="微软雅黑" pitchFamily="34" charset="-122"/>
              </a:rPr>
              <a:t>轻车驾熟。</a:t>
            </a:r>
            <a:endParaRPr lang="zh-CN" altLang="zh-CN" dirty="0">
              <a:latin typeface="微软雅黑" pitchFamily="34" charset="-122"/>
              <a:ea typeface="微软雅黑" pitchFamily="34" charset="-122"/>
            </a:endParaRPr>
          </a:p>
          <a:p>
            <a:r>
              <a:rPr lang="zh-CN" altLang="zh-CN" dirty="0">
                <a:latin typeface="微软雅黑" pitchFamily="34" charset="-122"/>
                <a:ea typeface="微软雅黑" pitchFamily="34" charset="-122"/>
              </a:rPr>
              <a:t>          技术和企业经营管理，也远远</a:t>
            </a:r>
            <a:r>
              <a:rPr lang="zh-CN" altLang="zh-CN" dirty="0" smtClean="0">
                <a:latin typeface="微软雅黑" pitchFamily="34" charset="-122"/>
                <a:ea typeface="微软雅黑" pitchFamily="34" charset="-122"/>
              </a:rPr>
              <a:t>没有</a:t>
            </a:r>
            <a:r>
              <a:rPr lang="zh-CN" altLang="en-US" dirty="0" smtClean="0">
                <a:latin typeface="微软雅黑" pitchFamily="34" charset="-122"/>
                <a:ea typeface="微软雅黑" pitchFamily="34" charset="-122"/>
              </a:rPr>
              <a:t>该公司</a:t>
            </a:r>
            <a:r>
              <a:rPr lang="zh-CN" altLang="zh-CN" dirty="0" smtClean="0">
                <a:latin typeface="微软雅黑" pitchFamily="34" charset="-122"/>
                <a:ea typeface="微软雅黑" pitchFamily="34" charset="-122"/>
              </a:rPr>
              <a:t>的</a:t>
            </a:r>
            <a:r>
              <a:rPr lang="zh-CN" altLang="zh-CN" dirty="0">
                <a:latin typeface="微软雅黑" pitchFamily="34" charset="-122"/>
                <a:ea typeface="微软雅黑" pitchFamily="34" charset="-122"/>
              </a:rPr>
              <a:t>主营</a:t>
            </a:r>
            <a:r>
              <a:rPr lang="zh-CN" altLang="zh-CN" dirty="0" smtClean="0">
                <a:latin typeface="微软雅黑" pitchFamily="34" charset="-122"/>
                <a:ea typeface="微软雅黑" pitchFamily="34" charset="-122"/>
              </a:rPr>
              <a:t>业务</a:t>
            </a:r>
            <a:r>
              <a:rPr lang="en-US" altLang="zh-CN" dirty="0" smtClean="0">
                <a:latin typeface="微软雅黑" pitchFamily="34" charset="-122"/>
                <a:ea typeface="微软雅黑" pitchFamily="34" charset="-122"/>
              </a:rPr>
              <a:t>--</a:t>
            </a:r>
            <a:r>
              <a:rPr lang="zh-CN" altLang="zh-CN" dirty="0" smtClean="0">
                <a:latin typeface="微软雅黑" pitchFamily="34" charset="-122"/>
                <a:ea typeface="微软雅黑" pitchFamily="34" charset="-122"/>
              </a:rPr>
              <a:t>各</a:t>
            </a:r>
            <a:r>
              <a:rPr lang="zh-CN" altLang="zh-CN" dirty="0">
                <a:latin typeface="微软雅黑" pitchFamily="34" charset="-122"/>
                <a:ea typeface="微软雅黑" pitchFamily="34" charset="-122"/>
              </a:rPr>
              <a:t>类重大复杂工程建设项目的总承包管理复杂</a:t>
            </a:r>
            <a:r>
              <a:rPr lang="zh-CN" altLang="zh-CN" dirty="0" smtClean="0">
                <a:latin typeface="微软雅黑" pitchFamily="34" charset="-122"/>
                <a:ea typeface="微软雅黑" pitchFamily="34" charset="-122"/>
              </a:rPr>
              <a:t>。</a:t>
            </a:r>
            <a:endParaRPr lang="zh-CN" altLang="zh-CN" dirty="0">
              <a:latin typeface="微软雅黑" pitchFamily="34" charset="-122"/>
              <a:ea typeface="微软雅黑"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项目运作背景</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25367" y="1938994"/>
            <a:ext cx="7809358" cy="4773930"/>
          </a:xfrm>
          <a:prstGeom prst="rect">
            <a:avLst/>
          </a:prstGeom>
        </p:spPr>
        <p:txBody>
          <a:bodyPr wrap="square">
            <a:spAutoFit/>
          </a:bodyPr>
          <a:lstStyle/>
          <a:p>
            <a:r>
              <a:rPr lang="en-US" altLang="zh-CN" b="1" dirty="0" smtClean="0">
                <a:latin typeface="微软雅黑" pitchFamily="34" charset="-122"/>
                <a:ea typeface="微软雅黑" pitchFamily="34" charset="-122"/>
              </a:rPr>
              <a:t>      4</a:t>
            </a:r>
            <a:r>
              <a:rPr lang="zh-CN" altLang="en-US" b="1" dirty="0" smtClean="0">
                <a:latin typeface="微软雅黑" pitchFamily="34" charset="-122"/>
                <a:ea typeface="微软雅黑" pitchFamily="34" charset="-122"/>
              </a:rPr>
              <a:t>、经济实力和应对预案</a:t>
            </a:r>
            <a:endParaRPr lang="zh-CN" altLang="en-US" b="1" dirty="0" smtClean="0">
              <a:latin typeface="微软雅黑" pitchFamily="34" charset="-122"/>
              <a:ea typeface="微软雅黑" pitchFamily="34" charset="-122"/>
            </a:endParaRPr>
          </a:p>
          <a:p>
            <a:r>
              <a:rPr lang="zh-CN" altLang="en-US" b="1" dirty="0" smtClean="0">
                <a:latin typeface="微软雅黑" pitchFamily="34" charset="-122"/>
                <a:ea typeface="微软雅黑" pitchFamily="34" charset="-122"/>
              </a:rPr>
              <a:t> </a:t>
            </a:r>
            <a:endParaRPr lang="zh-CN" altLang="en-US" b="1" dirty="0" smtClean="0">
              <a:latin typeface="微软雅黑" pitchFamily="34" charset="-122"/>
              <a:ea typeface="微软雅黑" pitchFamily="34" charset="-122"/>
            </a:endParaRPr>
          </a:p>
          <a:p>
            <a:r>
              <a:rPr lang="zh-CN" altLang="en-US" b="1" dirty="0" smtClean="0">
                <a:latin typeface="微软雅黑" pitchFamily="34" charset="-122"/>
                <a:ea typeface="微软雅黑" pitchFamily="34" charset="-122"/>
              </a:rPr>
              <a:t>      </a:t>
            </a:r>
            <a:r>
              <a:rPr lang="zh-CN" altLang="zh-CN" dirty="0">
                <a:latin typeface="微软雅黑" pitchFamily="34" charset="-122"/>
                <a:ea typeface="微软雅黑" pitchFamily="34" charset="-122"/>
              </a:rPr>
              <a:t>对于合资公司前期供水规模小，资产、人员规模大，运营成本和后续投资负担重等问题，投标时，联合体在法律方案中提出了相应的建议，澄清谈判时，双方又事实求是的进行了沟通和磋商，最终各方权衡利弊，做了合情合理的处理。同时，中铁作为体量较大的企业，经济支付能力和抗风险能力也强一些，对一些暂时的、短期的经营风险有能够扛一阵子的实力，也有相应的应对预案。</a:t>
            </a:r>
            <a:endParaRPr lang="zh-CN" altLang="zh-CN" dirty="0">
              <a:latin typeface="微软雅黑" pitchFamily="34" charset="-122"/>
              <a:ea typeface="微软雅黑" pitchFamily="34" charset="-122"/>
            </a:endParaRPr>
          </a:p>
          <a:p>
            <a:r>
              <a:rPr lang="en-US" altLang="zh-CN" b="1" dirty="0" smtClean="0">
                <a:solidFill>
                  <a:srgbClr val="C00000"/>
                </a:solidFill>
                <a:latin typeface="微软雅黑" pitchFamily="34" charset="-122"/>
                <a:ea typeface="微软雅黑" pitchFamily="34" charset="-122"/>
              </a:rPr>
              <a:t>       </a:t>
            </a:r>
            <a:endParaRPr lang="zh-CN" altLang="zh-CN" b="1" dirty="0" smtClean="0">
              <a:solidFill>
                <a:srgbClr val="C00000"/>
              </a:solidFill>
              <a:latin typeface="微软雅黑" pitchFamily="34" charset="-122"/>
              <a:ea typeface="微软雅黑" pitchFamily="34" charset="-122"/>
            </a:endParaRPr>
          </a:p>
          <a:p>
            <a:r>
              <a:rPr lang="zh-CN" altLang="zh-CN" b="1" dirty="0" smtClean="0">
                <a:solidFill>
                  <a:srgbClr val="C00000"/>
                </a:solidFill>
                <a:latin typeface="微软雅黑" pitchFamily="34" charset="-122"/>
                <a:ea typeface="微软雅黑" pitchFamily="34" charset="-122"/>
              </a:rPr>
              <a:t>      </a:t>
            </a:r>
            <a:r>
              <a:rPr lang="en-US" altLang="zh-CN" b="1" dirty="0" smtClean="0">
                <a:solidFill>
                  <a:schemeClr val="tx1"/>
                </a:solidFill>
                <a:latin typeface="微软雅黑" pitchFamily="34" charset="-122"/>
                <a:ea typeface="微软雅黑" pitchFamily="34" charset="-122"/>
              </a:rPr>
              <a:t>5</a:t>
            </a:r>
            <a:r>
              <a:rPr lang="zh-CN" altLang="en-US" b="1" dirty="0" smtClean="0">
                <a:solidFill>
                  <a:schemeClr val="tx1"/>
                </a:solidFill>
                <a:latin typeface="微软雅黑" pitchFamily="34" charset="-122"/>
                <a:ea typeface="微软雅黑" pitchFamily="34" charset="-122"/>
              </a:rPr>
              <a:t>、地缘相近、文化相亲</a:t>
            </a:r>
            <a:endParaRPr lang="zh-CN" altLang="en-US" b="1" dirty="0" smtClean="0">
              <a:solidFill>
                <a:schemeClr val="tx1"/>
              </a:solidFill>
              <a:latin typeface="微软雅黑" pitchFamily="34" charset="-122"/>
              <a:ea typeface="微软雅黑" pitchFamily="34" charset="-122"/>
            </a:endParaRPr>
          </a:p>
          <a:p>
            <a:endParaRPr lang="zh-CN" altLang="en-US" b="1" dirty="0" smtClean="0">
              <a:solidFill>
                <a:srgbClr val="C00000"/>
              </a:solidFill>
              <a:latin typeface="微软雅黑" pitchFamily="34" charset="-122"/>
              <a:ea typeface="微软雅黑" pitchFamily="34" charset="-122"/>
            </a:endParaRPr>
          </a:p>
          <a:p>
            <a:r>
              <a:rPr lang="zh-CN" altLang="en-US" b="1" dirty="0" smtClean="0">
                <a:solidFill>
                  <a:srgbClr val="C00000"/>
                </a:solidFill>
                <a:latin typeface="微软雅黑" pitchFamily="34" charset="-122"/>
                <a:ea typeface="微软雅黑" pitchFamily="34" charset="-122"/>
              </a:rPr>
              <a:t>      </a:t>
            </a:r>
            <a:r>
              <a:rPr lang="zh-CN" altLang="zh-CN" dirty="0">
                <a:latin typeface="微软雅黑" pitchFamily="34" charset="-122"/>
                <a:ea typeface="微软雅黑" pitchFamily="34" charset="-122"/>
              </a:rPr>
              <a:t>该企业</a:t>
            </a:r>
            <a:r>
              <a:rPr lang="zh-CN" altLang="zh-CN" dirty="0" smtClean="0">
                <a:latin typeface="微软雅黑" pitchFamily="34" charset="-122"/>
                <a:ea typeface="微软雅黑" pitchFamily="34" charset="-122"/>
              </a:rPr>
              <a:t>与</a:t>
            </a:r>
            <a:r>
              <a:rPr lang="zh-CN" altLang="en-US" dirty="0" smtClean="0">
                <a:latin typeface="微软雅黑" pitchFamily="34" charset="-122"/>
                <a:ea typeface="微软雅黑" pitchFamily="34" charset="-122"/>
              </a:rPr>
              <a:t>该</a:t>
            </a:r>
            <a:r>
              <a:rPr lang="zh-CN" altLang="zh-CN" dirty="0" smtClean="0">
                <a:latin typeface="微软雅黑" pitchFamily="34" charset="-122"/>
                <a:ea typeface="微软雅黑" pitchFamily="34" charset="-122"/>
              </a:rPr>
              <a:t>市</a:t>
            </a:r>
            <a:r>
              <a:rPr lang="zh-CN" altLang="zh-CN" dirty="0">
                <a:latin typeface="微软雅黑" pitchFamily="34" charset="-122"/>
                <a:ea typeface="微软雅黑" pitchFamily="34" charset="-122"/>
              </a:rPr>
              <a:t>项目地缘相近、文化相亲，通过</a:t>
            </a:r>
            <a:r>
              <a:rPr lang="zh-CN" altLang="zh-CN" dirty="0" smtClean="0">
                <a:latin typeface="微软雅黑" pitchFamily="34" charset="-122"/>
                <a:ea typeface="微软雅黑" pitchFamily="34" charset="-122"/>
              </a:rPr>
              <a:t>对</a:t>
            </a:r>
            <a:r>
              <a:rPr lang="zh-CN" altLang="en-US" dirty="0" smtClean="0">
                <a:latin typeface="微软雅黑" pitchFamily="34" charset="-122"/>
                <a:ea typeface="微软雅黑" pitchFamily="34" charset="-122"/>
              </a:rPr>
              <a:t>该</a:t>
            </a:r>
            <a:r>
              <a:rPr lang="zh-CN" altLang="zh-CN" dirty="0" smtClean="0">
                <a:latin typeface="微软雅黑" pitchFamily="34" charset="-122"/>
                <a:ea typeface="微软雅黑" pitchFamily="34" charset="-122"/>
              </a:rPr>
              <a:t>市两</a:t>
            </a:r>
            <a:r>
              <a:rPr lang="zh-CN" altLang="zh-CN" dirty="0">
                <a:latin typeface="微软雅黑" pitchFamily="34" charset="-122"/>
                <a:ea typeface="微软雅黑" pitchFamily="34" charset="-122"/>
              </a:rPr>
              <a:t>水项目四、五年的持续追踪，在和各方面人员接触中，感觉到“朴实、守信、明理、重义”是的共同特质，应该容易与当地的各方面（政府、用户、员工等）主体人群在思想、文化上交流、融合、合作。在尽职调查中，也能深深感受到广大干部员工对其友好、欢迎的态度。</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项目运作背景</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55576" y="1412776"/>
            <a:ext cx="7809358" cy="5048250"/>
          </a:xfrm>
          <a:prstGeom prst="rect">
            <a:avLst/>
          </a:prstGeom>
        </p:spPr>
        <p:txBody>
          <a:bodyPr wrap="square">
            <a:spAutoFit/>
          </a:bodyPr>
          <a:lstStyle/>
          <a:p>
            <a:r>
              <a:rPr lang="en-US" altLang="zh-CN" b="1" dirty="0" smtClean="0">
                <a:solidFill>
                  <a:schemeClr val="tx1"/>
                </a:solidFill>
                <a:latin typeface="微软雅黑" pitchFamily="34" charset="-122"/>
                <a:ea typeface="微软雅黑" pitchFamily="34" charset="-122"/>
              </a:rPr>
              <a:t>6</a:t>
            </a:r>
            <a:r>
              <a:rPr lang="zh-CN" altLang="en-US" b="1" dirty="0" smtClean="0">
                <a:solidFill>
                  <a:schemeClr val="tx1"/>
                </a:solidFill>
                <a:latin typeface="微软雅黑" pitchFamily="34" charset="-122"/>
                <a:ea typeface="微软雅黑" pitchFamily="34" charset="-122"/>
              </a:rPr>
              <a:t>央企的社会责任</a:t>
            </a:r>
            <a:endParaRPr lang="zh-CN" altLang="en-US" b="1" dirty="0" smtClean="0">
              <a:solidFill>
                <a:schemeClr val="tx1"/>
              </a:solidFill>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r>
              <a:rPr lang="zh-CN" altLang="zh-CN" dirty="0">
                <a:latin typeface="微软雅黑" pitchFamily="34" charset="-122"/>
                <a:ea typeface="微软雅黑" pitchFamily="34" charset="-122"/>
              </a:rPr>
              <a:t>      合作的主要对象</a:t>
            </a:r>
            <a:r>
              <a:rPr lang="zh-CN" altLang="zh-CN" dirty="0" smtClean="0">
                <a:latin typeface="微软雅黑" pitchFamily="34" charset="-122"/>
                <a:ea typeface="微软雅黑" pitchFamily="34" charset="-122"/>
              </a:rPr>
              <a:t>是市政府</a:t>
            </a:r>
            <a:r>
              <a:rPr lang="zh-CN" altLang="zh-CN" dirty="0">
                <a:latin typeface="微软雅黑" pitchFamily="34" charset="-122"/>
                <a:ea typeface="微软雅黑" pitchFamily="34" charset="-122"/>
              </a:rPr>
              <a:t>，城市供水作为事关国计民生安全最重要的公共服务，央企和政府有共同的政治责任和社会责任，随着党的“五大文明建设”和法治建设进程推进，双方践行契约、诚信合作，保障项目顺利实施，应该是完全可以预期的。</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a:t>
            </a:r>
            <a:r>
              <a:rPr lang="zh-CN" altLang="zh-CN" dirty="0" smtClean="0">
                <a:latin typeface="微软雅黑" pitchFamily="34" charset="-122"/>
                <a:ea typeface="微软雅黑" pitchFamily="34" charset="-122"/>
              </a:rPr>
              <a:t>在</a:t>
            </a:r>
            <a:r>
              <a:rPr lang="zh-CN" altLang="zh-CN" dirty="0">
                <a:latin typeface="微软雅黑" pitchFamily="34" charset="-122"/>
                <a:ea typeface="微软雅黑" pitchFamily="34" charset="-122"/>
              </a:rPr>
              <a:t>当时大部分企业都知难而退的情况下，出于水务发展战略考虑，也出于</a:t>
            </a:r>
            <a:r>
              <a:rPr lang="zh-CN" altLang="zh-CN" dirty="0" smtClean="0">
                <a:latin typeface="微软雅黑" pitchFamily="34" charset="-122"/>
                <a:ea typeface="微软雅黑" pitchFamily="34" charset="-122"/>
              </a:rPr>
              <a:t>对</a:t>
            </a:r>
            <a:r>
              <a:rPr lang="zh-CN" altLang="en-US" dirty="0" smtClean="0">
                <a:latin typeface="微软雅黑" pitchFamily="34" charset="-122"/>
                <a:ea typeface="微软雅黑" pitchFamily="34" charset="-122"/>
              </a:rPr>
              <a:t>该</a:t>
            </a:r>
            <a:r>
              <a:rPr lang="zh-CN" altLang="zh-CN" dirty="0" smtClean="0">
                <a:latin typeface="微软雅黑" pitchFamily="34" charset="-122"/>
                <a:ea typeface="微软雅黑" pitchFamily="34" charset="-122"/>
              </a:rPr>
              <a:t>市</a:t>
            </a:r>
            <a:r>
              <a:rPr lang="zh-CN" altLang="zh-CN" dirty="0">
                <a:latin typeface="微软雅黑" pitchFamily="34" charset="-122"/>
                <a:ea typeface="微软雅黑" pitchFamily="34" charset="-122"/>
              </a:rPr>
              <a:t>未来经济社会发展潜力和投资环境的积极预期，依然坚定执着地溢价（大约溢价</a:t>
            </a:r>
            <a:r>
              <a:rPr lang="en-US" altLang="zh-CN" dirty="0">
                <a:latin typeface="微软雅黑" pitchFamily="34" charset="-122"/>
                <a:ea typeface="微软雅黑" pitchFamily="34" charset="-122"/>
              </a:rPr>
              <a:t>21%</a:t>
            </a:r>
            <a:r>
              <a:rPr lang="zh-CN" altLang="zh-CN" dirty="0">
                <a:latin typeface="微软雅黑" pitchFamily="34" charset="-122"/>
                <a:ea typeface="微软雅黑" pitchFamily="34" charset="-122"/>
              </a:rPr>
              <a:t>）拿了这个项目，当时也有个别媒体的负面评论。</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dirty="0" smtClean="0">
                <a:latin typeface="微软雅黑" pitchFamily="34" charset="-122"/>
                <a:ea typeface="微软雅黑" pitchFamily="34" charset="-122"/>
              </a:rPr>
              <a:t>       </a:t>
            </a:r>
            <a:r>
              <a:rPr lang="zh-CN" altLang="zh-CN" b="1" dirty="0">
                <a:latin typeface="微软雅黑" pitchFamily="34" charset="-122"/>
                <a:ea typeface="微软雅黑" pitchFamily="34" charset="-122"/>
              </a:rPr>
              <a:t>圆满成功</a:t>
            </a:r>
            <a:r>
              <a:rPr lang="en-US" altLang="zh-CN" b="1" dirty="0">
                <a:latin typeface="微软雅黑" pitchFamily="34" charset="-122"/>
                <a:ea typeface="微软雅黑" pitchFamily="34" charset="-122"/>
              </a:rPr>
              <a:t>: </a:t>
            </a:r>
            <a:r>
              <a:rPr lang="zh-CN" altLang="zh-CN" dirty="0">
                <a:latin typeface="微软雅黑" pitchFamily="34" charset="-122"/>
                <a:ea typeface="微软雅黑" pitchFamily="34" charset="-122"/>
              </a:rPr>
              <a:t>政府既盘活了资产</a:t>
            </a:r>
            <a:endParaRPr lang="zh-CN" altLang="zh-CN" dirty="0">
              <a:latin typeface="微软雅黑" pitchFamily="34" charset="-122"/>
              <a:ea typeface="微软雅黑" pitchFamily="34" charset="-122"/>
            </a:endParaRPr>
          </a:p>
          <a:p>
            <a:r>
              <a:rPr lang="zh-CN" altLang="zh-CN" dirty="0">
                <a:latin typeface="微软雅黑" pitchFamily="34" charset="-122"/>
                <a:ea typeface="微软雅黑" pitchFamily="34" charset="-122"/>
              </a:rPr>
              <a:t>                      引进了资金（两个项目为该市引进了</a:t>
            </a:r>
            <a:r>
              <a:rPr lang="en-US" altLang="zh-CN" dirty="0">
                <a:latin typeface="微软雅黑" pitchFamily="34" charset="-122"/>
                <a:ea typeface="微软雅黑" pitchFamily="34" charset="-122"/>
              </a:rPr>
              <a:t>15</a:t>
            </a:r>
            <a:r>
              <a:rPr lang="zh-CN" altLang="zh-CN" dirty="0">
                <a:latin typeface="微软雅黑" pitchFamily="34" charset="-122"/>
                <a:ea typeface="微软雅黑" pitchFamily="34" charset="-122"/>
              </a:rPr>
              <a:t>亿元）</a:t>
            </a:r>
            <a:endParaRPr lang="zh-CN" altLang="zh-CN" dirty="0">
              <a:latin typeface="微软雅黑" pitchFamily="34" charset="-122"/>
              <a:ea typeface="微软雅黑" pitchFamily="34" charset="-122"/>
            </a:endParaRPr>
          </a:p>
          <a:p>
            <a:r>
              <a:rPr lang="zh-CN" altLang="zh-CN" dirty="0">
                <a:latin typeface="微软雅黑" pitchFamily="34" charset="-122"/>
                <a:ea typeface="微软雅黑" pitchFamily="34" charset="-122"/>
              </a:rPr>
              <a:t>                      减轻了财政投资压力</a:t>
            </a:r>
            <a:endParaRPr lang="zh-CN" altLang="zh-CN" dirty="0">
              <a:latin typeface="微软雅黑" pitchFamily="34" charset="-122"/>
              <a:ea typeface="微软雅黑" pitchFamily="34" charset="-122"/>
            </a:endParaRPr>
          </a:p>
          <a:p>
            <a:r>
              <a:rPr lang="zh-CN" altLang="zh-CN" dirty="0">
                <a:latin typeface="微软雅黑" pitchFamily="34" charset="-122"/>
                <a:ea typeface="微软雅黑" pitchFamily="34" charset="-122"/>
              </a:rPr>
              <a:t>                      还摆脱了政府直接管控企业事务性工作的负担</a:t>
            </a:r>
            <a:endParaRPr lang="zh-CN" altLang="zh-CN" dirty="0" smtClean="0">
              <a:latin typeface="微软雅黑" pitchFamily="34" charset="-122"/>
              <a:ea typeface="微软雅黑" pitchFamily="34" charset="-122"/>
            </a:endParaRPr>
          </a:p>
          <a:p>
            <a:endParaRPr lang="zh-CN" altLang="en-US" dirty="0" smtClean="0">
              <a:latin typeface="微软雅黑" pitchFamily="34" charset="-122"/>
              <a:ea typeface="微软雅黑" pitchFamily="34" charset="-122"/>
            </a:endParaRPr>
          </a:p>
          <a:p>
            <a:r>
              <a:rPr lang="zh-CN" altLang="en-US" b="1" dirty="0" smtClean="0">
                <a:solidFill>
                  <a:schemeClr val="tx1"/>
                </a:solidFill>
                <a:latin typeface="微软雅黑" pitchFamily="34" charset="-122"/>
                <a:ea typeface="微软雅黑" pitchFamily="34" charset="-122"/>
              </a:rPr>
              <a:t>该</a:t>
            </a:r>
            <a:r>
              <a:rPr lang="zh-CN" altLang="zh-CN" b="1" dirty="0" smtClean="0">
                <a:solidFill>
                  <a:schemeClr val="tx1"/>
                </a:solidFill>
                <a:latin typeface="微软雅黑" pitchFamily="34" charset="-122"/>
                <a:ea typeface="微软雅黑" pitchFamily="34" charset="-122"/>
              </a:rPr>
              <a:t>市</a:t>
            </a:r>
            <a:r>
              <a:rPr lang="zh-CN" altLang="zh-CN" b="1" dirty="0">
                <a:solidFill>
                  <a:schemeClr val="tx1"/>
                </a:solidFill>
                <a:latin typeface="微软雅黑" pitchFamily="34" charset="-122"/>
                <a:ea typeface="微软雅黑" pitchFamily="34" charset="-122"/>
              </a:rPr>
              <a:t>是走在全国基础设施建设和城市公共服务领域</a:t>
            </a:r>
            <a:r>
              <a:rPr lang="en-US" altLang="zh-CN" b="1" dirty="0">
                <a:solidFill>
                  <a:schemeClr val="tx1"/>
                </a:solidFill>
                <a:latin typeface="微软雅黑" pitchFamily="34" charset="-122"/>
                <a:ea typeface="微软雅黑" pitchFamily="34" charset="-122"/>
              </a:rPr>
              <a:t>PPP</a:t>
            </a:r>
            <a:r>
              <a:rPr lang="zh-CN" altLang="zh-CN" b="1" dirty="0">
                <a:solidFill>
                  <a:schemeClr val="tx1"/>
                </a:solidFill>
                <a:latin typeface="微软雅黑" pitchFamily="34" charset="-122"/>
                <a:ea typeface="微软雅黑" pitchFamily="34" charset="-122"/>
              </a:rPr>
              <a:t>改革前列的少数省会城市之一</a:t>
            </a:r>
            <a:endParaRPr lang="zh-CN" altLang="zh-CN" b="1" dirty="0">
              <a:solidFill>
                <a:schemeClr val="tx1"/>
              </a:solidFill>
              <a:latin typeface="微软雅黑" pitchFamily="34" charset="-122"/>
              <a:ea typeface="微软雅黑"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合同商签情况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55576" y="1412776"/>
            <a:ext cx="7809358" cy="1031875"/>
          </a:xfrm>
          <a:prstGeom prst="rect">
            <a:avLst/>
          </a:prstGeom>
        </p:spPr>
        <p:txBody>
          <a:bodyPr wrap="square">
            <a:spAutoFit/>
          </a:bodyPr>
          <a:lstStyle/>
          <a:p>
            <a:r>
              <a:rPr lang="zh-CN" altLang="zh-CN" sz="2400" b="1" dirty="0" smtClean="0">
                <a:solidFill>
                  <a:srgbClr val="00B050"/>
                </a:solidFill>
                <a:latin typeface="微软雅黑" pitchFamily="34" charset="-122"/>
                <a:ea typeface="微软雅黑" pitchFamily="34" charset="-122"/>
              </a:rPr>
              <a:t>（</a:t>
            </a:r>
            <a:r>
              <a:rPr lang="zh-CN" altLang="zh-CN" sz="2400" b="1" dirty="0">
                <a:solidFill>
                  <a:srgbClr val="00B050"/>
                </a:solidFill>
                <a:latin typeface="微软雅黑" pitchFamily="34" charset="-122"/>
                <a:ea typeface="微软雅黑" pitchFamily="34" charset="-122"/>
              </a:rPr>
              <a:t>一）、合同的组成</a:t>
            </a:r>
            <a:r>
              <a:rPr lang="en-US" altLang="zh-CN" sz="2400" dirty="0">
                <a:solidFill>
                  <a:srgbClr val="00B050"/>
                </a:solidFill>
                <a:latin typeface="微软雅黑" pitchFamily="34" charset="-122"/>
                <a:ea typeface="微软雅黑" pitchFamily="34" charset="-122"/>
              </a:rPr>
              <a:t> </a:t>
            </a:r>
            <a:endParaRPr lang="zh-CN" altLang="zh-CN" sz="2400" dirty="0">
              <a:solidFill>
                <a:srgbClr val="00B050"/>
              </a:solidFill>
              <a:latin typeface="微软雅黑" pitchFamily="34" charset="-122"/>
              <a:ea typeface="微软雅黑" pitchFamily="34" charset="-122"/>
            </a:endParaRPr>
          </a:p>
          <a:p>
            <a:r>
              <a:rPr lang="en-US" altLang="zh-CN" dirty="0" smtClean="0">
                <a:latin typeface="微软雅黑" pitchFamily="34" charset="-122"/>
                <a:ea typeface="微软雅黑" pitchFamily="34" charset="-122"/>
              </a:rPr>
              <a:t>        </a:t>
            </a:r>
            <a:endParaRPr lang="en-US" altLang="zh-CN" dirty="0" smtClean="0">
              <a:latin typeface="微软雅黑" pitchFamily="34" charset="-122"/>
              <a:ea typeface="微软雅黑" pitchFamily="34" charset="-122"/>
            </a:endParaRPr>
          </a:p>
          <a:p>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pic>
        <p:nvPicPr>
          <p:cNvPr id="1027" name="Picture 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979930" y="2420620"/>
            <a:ext cx="5528310" cy="3967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合同商签情况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55576" y="1412776"/>
            <a:ext cx="7809358" cy="5146675"/>
          </a:xfrm>
          <a:prstGeom prst="rect">
            <a:avLst/>
          </a:prstGeom>
        </p:spPr>
        <p:txBody>
          <a:bodyPr wrap="square">
            <a:spAutoFit/>
          </a:bodyPr>
          <a:lstStyle/>
          <a:p>
            <a:r>
              <a:rPr lang="zh-CN" altLang="zh-CN" sz="2400" b="1" dirty="0">
                <a:solidFill>
                  <a:srgbClr val="00B050"/>
                </a:solidFill>
                <a:latin typeface="微软雅黑" pitchFamily="34" charset="-122"/>
                <a:ea typeface="微软雅黑" pitchFamily="34" charset="-122"/>
              </a:rPr>
              <a:t>（二）、项目合同特点</a:t>
            </a:r>
            <a:endParaRPr lang="zh-CN" altLang="zh-CN" sz="2400" dirty="0">
              <a:solidFill>
                <a:srgbClr val="00B050"/>
              </a:solidFill>
              <a:latin typeface="微软雅黑" pitchFamily="34" charset="-122"/>
              <a:ea typeface="微软雅黑" pitchFamily="34" charset="-122"/>
            </a:endParaRPr>
          </a:p>
          <a:p>
            <a:pPr lvl="0"/>
            <a:endParaRPr lang="en-US" altLang="zh-CN" b="1" dirty="0" smtClean="0">
              <a:latin typeface="微软雅黑" pitchFamily="34" charset="-122"/>
              <a:ea typeface="微软雅黑" pitchFamily="34" charset="-122"/>
            </a:endParaRPr>
          </a:p>
          <a:p>
            <a:pPr lvl="0"/>
            <a:r>
              <a:rPr lang="en-US" altLang="zh-CN" b="1" dirty="0" smtClean="0">
                <a:latin typeface="微软雅黑" pitchFamily="34" charset="-122"/>
                <a:ea typeface="微软雅黑" pitchFamily="34" charset="-122"/>
              </a:rPr>
              <a:t>       1</a:t>
            </a:r>
            <a:r>
              <a:rPr lang="zh-CN" altLang="en-US" b="1" dirty="0" smtClean="0">
                <a:latin typeface="微软雅黑" pitchFamily="34" charset="-122"/>
                <a:ea typeface="微软雅黑" pitchFamily="34" charset="-122"/>
              </a:rPr>
              <a:t>、</a:t>
            </a:r>
            <a:r>
              <a:rPr lang="zh-CN" altLang="zh-CN" b="1" dirty="0" smtClean="0">
                <a:solidFill>
                  <a:srgbClr val="C00000"/>
                </a:solidFill>
                <a:latin typeface="微软雅黑" pitchFamily="34" charset="-122"/>
                <a:ea typeface="微软雅黑" pitchFamily="34" charset="-122"/>
              </a:rPr>
              <a:t>涉及</a:t>
            </a:r>
            <a:r>
              <a:rPr lang="zh-CN" altLang="zh-CN" b="1" dirty="0">
                <a:solidFill>
                  <a:srgbClr val="C00000"/>
                </a:solidFill>
                <a:latin typeface="微软雅黑" pitchFamily="34" charset="-122"/>
                <a:ea typeface="微软雅黑" pitchFamily="34" charset="-122"/>
              </a:rPr>
              <a:t>的约定事项多</a:t>
            </a:r>
            <a:endParaRPr lang="zh-CN" altLang="zh-CN" dirty="0">
              <a:solidFill>
                <a:srgbClr val="C00000"/>
              </a:solidFill>
              <a:latin typeface="微软雅黑" pitchFamily="34" charset="-122"/>
              <a:ea typeface="微软雅黑" pitchFamily="34" charset="-122"/>
            </a:endParaRPr>
          </a:p>
          <a:p>
            <a:r>
              <a:rPr lang="en-US" altLang="zh-CN" dirty="0" smtClean="0">
                <a:latin typeface="微软雅黑" pitchFamily="34" charset="-122"/>
                <a:ea typeface="微软雅黑" pitchFamily="34" charset="-122"/>
              </a:rPr>
              <a:t>       </a:t>
            </a:r>
            <a:r>
              <a:rPr lang="zh-CN" altLang="zh-CN" dirty="0" smtClean="0">
                <a:latin typeface="微软雅黑" pitchFamily="34" charset="-122"/>
                <a:ea typeface="微软雅黑" pitchFamily="34" charset="-122"/>
              </a:rPr>
              <a:t>既有</a:t>
            </a:r>
            <a:r>
              <a:rPr lang="zh-CN" altLang="zh-CN" dirty="0">
                <a:latin typeface="微软雅黑" pitchFamily="34" charset="-122"/>
                <a:ea typeface="微软雅黑" pitchFamily="34" charset="-122"/>
              </a:rPr>
              <a:t>公司并购重组、合资经营交易的内容，又有特许经营权授受交易的内容。</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a:t>
            </a:r>
            <a:r>
              <a:rPr lang="en-US" altLang="zh-CN" b="1" dirty="0">
                <a:latin typeface="微软雅黑" pitchFamily="34" charset="-122"/>
                <a:ea typeface="微软雅黑" pitchFamily="34" charset="-122"/>
              </a:rPr>
              <a:t>1</a:t>
            </a:r>
            <a:r>
              <a:rPr lang="zh-CN" altLang="zh-CN" b="1" dirty="0">
                <a:latin typeface="微软雅黑" pitchFamily="34" charset="-122"/>
                <a:ea typeface="微软雅黑" pitchFamily="34" charset="-122"/>
              </a:rPr>
              <a:t>）、</a:t>
            </a:r>
            <a:r>
              <a:rPr lang="zh-CN" altLang="zh-CN" b="1" dirty="0">
                <a:solidFill>
                  <a:schemeClr val="tx1"/>
                </a:solidFill>
                <a:latin typeface="微软雅黑" pitchFamily="34" charset="-122"/>
                <a:ea typeface="微软雅黑" pitchFamily="34" charset="-122"/>
              </a:rPr>
              <a:t>部分股权的有条件转让</a:t>
            </a:r>
            <a:r>
              <a:rPr lang="zh-CN" altLang="zh-CN" dirty="0">
                <a:latin typeface="微软雅黑" pitchFamily="34" charset="-122"/>
                <a:ea typeface="微软雅黑" pitchFamily="34" charset="-122"/>
              </a:rPr>
              <a:t>，不仅涉及转让目标公司的资产范围、状态、价格、支付、移交等约定，还有资产损益、债权债务、在建工程处理，员工安置、待遇、权益保障，合资经营基本框架条件（包括公司治理权责分配、权益让渡等）等内容，比一般的单个</a:t>
            </a:r>
            <a:r>
              <a:rPr lang="en-US" altLang="zh-CN" dirty="0">
                <a:latin typeface="微软雅黑" pitchFamily="34" charset="-122"/>
                <a:ea typeface="微软雅黑" pitchFamily="34" charset="-122"/>
              </a:rPr>
              <a:t>TOT</a:t>
            </a:r>
            <a:r>
              <a:rPr lang="zh-CN" altLang="zh-CN" dirty="0">
                <a:latin typeface="微软雅黑" pitchFamily="34" charset="-122"/>
                <a:ea typeface="微软雅黑" pitchFamily="34" charset="-122"/>
              </a:rPr>
              <a:t>项目转让关系复杂。</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a:t>
            </a:r>
            <a:r>
              <a:rPr lang="en-US" altLang="zh-CN" b="1" dirty="0">
                <a:latin typeface="微软雅黑" pitchFamily="34" charset="-122"/>
                <a:ea typeface="微软雅黑" pitchFamily="34" charset="-122"/>
              </a:rPr>
              <a:t>2</a:t>
            </a:r>
            <a:r>
              <a:rPr lang="zh-CN" altLang="zh-CN" b="1" dirty="0">
                <a:latin typeface="微软雅黑" pitchFamily="34" charset="-122"/>
                <a:ea typeface="微软雅黑" pitchFamily="34" charset="-122"/>
              </a:rPr>
              <a:t>）、合资经营项目，</a:t>
            </a:r>
            <a:r>
              <a:rPr lang="zh-CN" altLang="zh-CN" dirty="0">
                <a:latin typeface="微软雅黑" pitchFamily="34" charset="-122"/>
                <a:ea typeface="微软雅黑" pitchFamily="34" charset="-122"/>
              </a:rPr>
              <a:t>又要依据股权转让与增资协议约定的交易条件，签订《合资经营合同》，规定和各方在合资经营中的权利义务，具体可操作性的规定和流程还要以《合资公司章程》来具体约定，这是一般</a:t>
            </a:r>
            <a:r>
              <a:rPr lang="en-US" altLang="zh-CN" dirty="0">
                <a:latin typeface="微软雅黑" pitchFamily="34" charset="-122"/>
                <a:ea typeface="微软雅黑" pitchFamily="34" charset="-122"/>
              </a:rPr>
              <a:t>BOT</a:t>
            </a:r>
            <a:r>
              <a:rPr lang="zh-CN" altLang="zh-CN" dirty="0">
                <a:latin typeface="微软雅黑" pitchFamily="34" charset="-122"/>
                <a:ea typeface="微软雅黑" pitchFamily="34" charset="-122"/>
              </a:rPr>
              <a:t>、</a:t>
            </a:r>
            <a:r>
              <a:rPr lang="en-US" altLang="zh-CN" dirty="0">
                <a:latin typeface="微软雅黑" pitchFamily="34" charset="-122"/>
                <a:ea typeface="微软雅黑" pitchFamily="34" charset="-122"/>
              </a:rPr>
              <a:t>TOT</a:t>
            </a:r>
            <a:r>
              <a:rPr lang="zh-CN" altLang="zh-CN" dirty="0">
                <a:latin typeface="微软雅黑" pitchFamily="34" charset="-122"/>
                <a:ea typeface="微软雅黑" pitchFamily="34" charset="-122"/>
              </a:rPr>
              <a:t>项目是没有的。</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a:t>
            </a:r>
            <a:r>
              <a:rPr lang="en-US" altLang="zh-CN" b="1" dirty="0">
                <a:latin typeface="微软雅黑" pitchFamily="34" charset="-122"/>
                <a:ea typeface="微软雅黑" pitchFamily="34" charset="-122"/>
              </a:rPr>
              <a:t>3</a:t>
            </a:r>
            <a:r>
              <a:rPr lang="zh-CN" altLang="zh-CN" b="1" dirty="0">
                <a:latin typeface="微软雅黑" pitchFamily="34" charset="-122"/>
                <a:ea typeface="微软雅黑" pitchFamily="34" charset="-122"/>
              </a:rPr>
              <a:t>）、特定范围垄断性公共服务业务</a:t>
            </a:r>
            <a:r>
              <a:rPr lang="zh-CN" altLang="zh-CN" dirty="0">
                <a:latin typeface="微软雅黑" pitchFamily="34" charset="-122"/>
                <a:ea typeface="微软雅黑" pitchFamily="34" charset="-122"/>
              </a:rPr>
              <a:t>，需要以特许经营协议约定投资人排他性独家经营权、政府和投资经营方的权利、义务及风险的承担等。由于供水业务是一个关系投资、建设、生产、输送、销售、服务、维护等特许经营范围内全过程、全方位的完整系统，涉及的事项也比单个特许经营项目多得多。</a:t>
            </a:r>
            <a:endParaRPr lang="zh-CN" altLang="zh-CN" dirty="0">
              <a:latin typeface="微软雅黑" pitchFamily="34" charset="-122"/>
              <a:ea typeface="微软雅黑"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合同商签情况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55576" y="1412776"/>
            <a:ext cx="7809358" cy="5170646"/>
          </a:xfrm>
          <a:prstGeom prst="rect">
            <a:avLst/>
          </a:prstGeom>
        </p:spPr>
        <p:txBody>
          <a:bodyPr wrap="square">
            <a:spAutoFit/>
          </a:bodyPr>
          <a:lstStyle/>
          <a:p>
            <a:r>
              <a:rPr lang="zh-CN" altLang="zh-CN" sz="2400" b="1" dirty="0" smtClean="0">
                <a:solidFill>
                  <a:srgbClr val="00B050"/>
                </a:solidFill>
                <a:latin typeface="微软雅黑" pitchFamily="34" charset="-122"/>
                <a:ea typeface="微软雅黑" pitchFamily="34" charset="-122"/>
              </a:rPr>
              <a:t>（二）、项目合同特点</a:t>
            </a:r>
            <a:endParaRPr lang="zh-CN" altLang="zh-CN" sz="2400" dirty="0" smtClean="0">
              <a:solidFill>
                <a:srgbClr val="00B050"/>
              </a:solidFill>
              <a:latin typeface="微软雅黑" pitchFamily="34" charset="-122"/>
              <a:ea typeface="微软雅黑" pitchFamily="34" charset="-122"/>
            </a:endParaRPr>
          </a:p>
          <a:p>
            <a:pPr lvl="0"/>
            <a:endParaRPr lang="en-US" altLang="zh-CN" b="1" dirty="0" smtClean="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2</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协调保护的利益主体多</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涉及股权出让与受让方；合资经营各出资方；投资者、经营者和员工等其他利益攸关方；提供供水服务的合资公司、政府监管部门、相关配合部门和广大社会公众用户等。</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3</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合同签订和执行参与主体</a:t>
            </a:r>
            <a:endParaRPr lang="zh-CN" altLang="zh-CN" dirty="0">
              <a:solidFill>
                <a:srgbClr val="C00000"/>
              </a:solidFill>
              <a:latin typeface="微软雅黑" pitchFamily="34" charset="-122"/>
              <a:ea typeface="微软雅黑" pitchFamily="34" charset="-122"/>
            </a:endParaRPr>
          </a:p>
          <a:p>
            <a:endParaRPr lang="en-US" altLang="zh-CN" b="1" dirty="0" smtClean="0">
              <a:latin typeface="微软雅黑" pitchFamily="34" charset="-122"/>
              <a:ea typeface="微软雅黑" pitchFamily="34" charset="-122"/>
            </a:endParaRPr>
          </a:p>
          <a:p>
            <a:r>
              <a:rPr lang="en-US" altLang="zh-CN" b="1" dirty="0">
                <a:latin typeface="微软雅黑" pitchFamily="34" charset="-122"/>
                <a:ea typeface="微软雅黑" pitchFamily="34" charset="-122"/>
              </a:rPr>
              <a:t> </a:t>
            </a:r>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代表</a:t>
            </a:r>
            <a:r>
              <a:rPr lang="zh-CN" altLang="zh-CN" b="1" dirty="0">
                <a:latin typeface="微软雅黑" pitchFamily="34" charset="-122"/>
                <a:ea typeface="微软雅黑" pitchFamily="34" charset="-122"/>
              </a:rPr>
              <a:t>政府的主要责任部门：</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a:t>
            </a:r>
            <a:r>
              <a:rPr lang="en-US" altLang="zh-CN" b="1" dirty="0">
                <a:latin typeface="微软雅黑" pitchFamily="34" charset="-122"/>
                <a:ea typeface="微软雅黑" pitchFamily="34" charset="-122"/>
              </a:rPr>
              <a:t>1</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国资委</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负责属于资产管理范畴、有关资产转让、合资经营、合资公司治理及员工安置等内容的《资产转让与增资协议》、《合资经营合同》及《合资公司章程》的签订与执行。</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a:t>
            </a:r>
            <a:r>
              <a:rPr lang="en-US" altLang="zh-CN" b="1" dirty="0">
                <a:latin typeface="微软雅黑" pitchFamily="34" charset="-122"/>
                <a:ea typeface="微软雅黑" pitchFamily="34" charset="-122"/>
              </a:rPr>
              <a:t>2</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建设局</a:t>
            </a:r>
            <a:r>
              <a:rPr lang="zh-CN" altLang="zh-CN" dirty="0">
                <a:latin typeface="微软雅黑" pitchFamily="34" charset="-122"/>
                <a:ea typeface="微软雅黑" pitchFamily="34" charset="-122"/>
              </a:rPr>
              <a:t>：负责属于行业管理范畴、有关供水特许经营权授予与监管的《特许经营协议》签订与执行。其中“两县一市”的供水特许经营权授予与监管由所在地县市政府负责。</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a:t>
            </a:r>
            <a:r>
              <a:rPr lang="en-US" altLang="zh-CN" b="1" dirty="0">
                <a:latin typeface="微软雅黑" pitchFamily="34" charset="-122"/>
                <a:ea typeface="微软雅黑" pitchFamily="34" charset="-122"/>
              </a:rPr>
              <a:t>3</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相关部门</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此外，《特许经营协议中》还涉及自备井关闭、运行成本费用补偿等业务关系密切的事项，分别需要水务局、财政局参与和支持。“两县一市” 自备井关闭、运行成本费用补偿等问题，也由所在地县市政府负责，市主管局协调</a:t>
            </a:r>
            <a:r>
              <a:rPr lang="zh-CN" altLang="zh-CN" dirty="0" smtClean="0">
                <a:latin typeface="微软雅黑" pitchFamily="34" charset="-122"/>
                <a:ea typeface="微软雅黑" pitchFamily="34" charset="-122"/>
              </a:rPr>
              <a:t>。</a:t>
            </a:r>
            <a:endParaRPr lang="zh-CN" altLang="zh-CN" dirty="0">
              <a:latin typeface="微软雅黑" pitchFamily="34" charset="-122"/>
              <a:ea typeface="微软雅黑"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合同商签情况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55576" y="1412776"/>
            <a:ext cx="7809358" cy="2954655"/>
          </a:xfrm>
          <a:prstGeom prst="rect">
            <a:avLst/>
          </a:prstGeom>
        </p:spPr>
        <p:txBody>
          <a:bodyPr wrap="square">
            <a:spAutoFit/>
          </a:bodyPr>
          <a:lstStyle/>
          <a:p>
            <a:r>
              <a:rPr lang="zh-CN" altLang="zh-CN" sz="2400" b="1" dirty="0">
                <a:solidFill>
                  <a:srgbClr val="00B050"/>
                </a:solidFill>
                <a:latin typeface="微软雅黑" pitchFamily="34" charset="-122"/>
                <a:ea typeface="微软雅黑" pitchFamily="34" charset="-122"/>
              </a:rPr>
              <a:t>（二）、项目合同特点</a:t>
            </a:r>
            <a:endParaRPr lang="zh-CN" altLang="zh-CN" sz="2400" dirty="0">
              <a:solidFill>
                <a:srgbClr val="00B050"/>
              </a:solidFill>
              <a:latin typeface="微软雅黑" pitchFamily="34" charset="-122"/>
              <a:ea typeface="微软雅黑" pitchFamily="34" charset="-122"/>
            </a:endParaRPr>
          </a:p>
          <a:p>
            <a:pPr lvl="0"/>
            <a:endParaRPr lang="en-US" altLang="zh-CN" b="1" dirty="0" smtClean="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en-US" altLang="zh-CN" b="1" dirty="0">
                <a:latin typeface="微软雅黑" pitchFamily="34" charset="-122"/>
                <a:ea typeface="微软雅黑" pitchFamily="34" charset="-122"/>
              </a:rPr>
              <a:t>4</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合同的签订既着眼于当前、更要放眼长远</a:t>
            </a:r>
            <a:endParaRPr lang="zh-CN" altLang="zh-CN" dirty="0">
              <a:solidFill>
                <a:srgbClr val="C00000"/>
              </a:solidFill>
              <a:latin typeface="微软雅黑" pitchFamily="34" charset="-122"/>
              <a:ea typeface="微软雅黑" pitchFamily="34" charset="-122"/>
            </a:endParaRPr>
          </a:p>
          <a:p>
            <a:r>
              <a:rPr lang="zh-CN" altLang="zh-CN" dirty="0">
                <a:latin typeface="微软雅黑" pitchFamily="34" charset="-122"/>
                <a:ea typeface="微软雅黑" pitchFamily="34" charset="-122"/>
              </a:rPr>
              <a:t>本项目不是一次性交易，也不是短期合作行为，而是一个</a:t>
            </a:r>
            <a:r>
              <a:rPr lang="zh-CN" altLang="zh-CN" dirty="0" smtClean="0">
                <a:latin typeface="微软雅黑" pitchFamily="34" charset="-122"/>
                <a:ea typeface="微软雅黑" pitchFamily="34" charset="-122"/>
              </a:rPr>
              <a:t>与</a:t>
            </a:r>
            <a:r>
              <a:rPr lang="zh-CN" altLang="en-US" dirty="0" smtClean="0">
                <a:latin typeface="微软雅黑" pitchFamily="34" charset="-122"/>
                <a:ea typeface="微软雅黑" pitchFamily="34" charset="-122"/>
              </a:rPr>
              <a:t>该</a:t>
            </a:r>
            <a:r>
              <a:rPr lang="zh-CN" altLang="zh-CN" dirty="0" smtClean="0">
                <a:latin typeface="微软雅黑" pitchFamily="34" charset="-122"/>
                <a:ea typeface="微软雅黑" pitchFamily="34" charset="-122"/>
              </a:rPr>
              <a:t>市</a:t>
            </a:r>
            <a:r>
              <a:rPr lang="zh-CN" altLang="zh-CN" dirty="0">
                <a:latin typeface="微软雅黑" pitchFamily="34" charset="-122"/>
                <a:ea typeface="微软雅黑" pitchFamily="34" charset="-122"/>
              </a:rPr>
              <a:t>经济社会发展进步同呼吸、共命运的长期合作项目。政府是城市公共供水服务的终极提供者。项目协议、合同、章程，既要考虑股权转让价款、支付等现实利益，更要考虑投资人及合资公司今后长期与政府之间的合作顺畅，考虑合资公司的良好运行、持续健康发展，考虑基于上述基础为用户提供日益完善的优质供水服务。只有这样，供水改革才算真正的成功。在合同的谈判中，双方代表在沟通互动中基本达成并秉承了上述共识。</a:t>
            </a:r>
            <a:endParaRPr lang="zh-CN" altLang="zh-CN" dirty="0">
              <a:latin typeface="微软雅黑" pitchFamily="34" charset="-122"/>
              <a:ea typeface="微软雅黑"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合同商签情况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55576" y="1412776"/>
            <a:ext cx="7809358" cy="4323715"/>
          </a:xfrm>
          <a:prstGeom prst="rect">
            <a:avLst/>
          </a:prstGeom>
        </p:spPr>
        <p:txBody>
          <a:bodyPr wrap="square">
            <a:spAutoFit/>
          </a:bodyPr>
          <a:lstStyle/>
          <a:p>
            <a:r>
              <a:rPr lang="zh-CN" altLang="zh-CN" sz="2400" b="1" dirty="0" smtClean="0">
                <a:solidFill>
                  <a:srgbClr val="00B050"/>
                </a:solidFill>
                <a:latin typeface="微软雅黑" pitchFamily="34" charset="-122"/>
                <a:ea typeface="微软雅黑" pitchFamily="34" charset="-122"/>
              </a:rPr>
              <a:t>（</a:t>
            </a:r>
            <a:r>
              <a:rPr lang="zh-CN" altLang="zh-CN" sz="2400" b="1" dirty="0">
                <a:solidFill>
                  <a:srgbClr val="00B050"/>
                </a:solidFill>
                <a:latin typeface="微软雅黑" pitchFamily="34" charset="-122"/>
                <a:ea typeface="微软雅黑" pitchFamily="34" charset="-122"/>
              </a:rPr>
              <a:t>三）、合同对各方关切问题</a:t>
            </a:r>
            <a:r>
              <a:rPr lang="zh-CN" altLang="zh-CN" sz="2400" b="1" dirty="0">
                <a:solidFill>
                  <a:srgbClr val="00B050"/>
                </a:solidFill>
                <a:latin typeface="微软雅黑" pitchFamily="34" charset="-122"/>
                <a:ea typeface="微软雅黑" pitchFamily="34" charset="-122"/>
              </a:rPr>
              <a:t>的处理</a:t>
            </a:r>
            <a:endParaRPr lang="zh-CN" altLang="zh-CN" sz="2400" dirty="0">
              <a:solidFill>
                <a:srgbClr val="00B050"/>
              </a:solidFill>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a:t>
            </a:r>
            <a:r>
              <a:rPr lang="zh-CN" altLang="zh-CN" dirty="0" smtClean="0">
                <a:latin typeface="微软雅黑" pitchFamily="34" charset="-122"/>
                <a:ea typeface="微软雅黑" pitchFamily="34" charset="-122"/>
              </a:rPr>
              <a:t>本</a:t>
            </a:r>
            <a:r>
              <a:rPr lang="zh-CN" altLang="zh-CN" dirty="0">
                <a:latin typeface="微软雅黑" pitchFamily="34" charset="-122"/>
                <a:ea typeface="微软雅黑" pitchFamily="34" charset="-122"/>
              </a:rPr>
              <a:t>项目的招标文件，总体上对各方的利益关切点、风险分配都考虑的比较全面、完整、清晰。联合体的投标文件，在响应招标文件的同时，结合项目实际也提出了相应的法律修正方案。随着时间的推移，现场实际情况也发生了些变化。在澄清谈判时，经过双方充分沟通协商权衡，在总体上遵循招投标文件约定和承诺基础上，对个别条款也做了一些补充和调整。使协议更加完善，更加具有可操作性。</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dirty="0" smtClean="0">
                <a:latin typeface="微软雅黑" pitchFamily="34" charset="-122"/>
                <a:ea typeface="微软雅黑" pitchFamily="34" charset="-122"/>
              </a:rPr>
              <a:t>        </a:t>
            </a:r>
            <a:r>
              <a:rPr lang="zh-CN" altLang="zh-CN" dirty="0" smtClean="0">
                <a:latin typeface="微软雅黑" pitchFamily="34" charset="-122"/>
                <a:ea typeface="微软雅黑" pitchFamily="34" charset="-122"/>
              </a:rPr>
              <a:t>整个</a:t>
            </a:r>
            <a:r>
              <a:rPr lang="zh-CN" altLang="zh-CN" dirty="0">
                <a:latin typeface="微软雅黑" pitchFamily="34" charset="-122"/>
                <a:ea typeface="微软雅黑" pitchFamily="34" charset="-122"/>
              </a:rPr>
              <a:t>协议谈判，从</a:t>
            </a:r>
            <a:r>
              <a:rPr lang="en-US" altLang="zh-CN" dirty="0">
                <a:latin typeface="微软雅黑" pitchFamily="34" charset="-122"/>
                <a:ea typeface="微软雅黑" pitchFamily="34" charset="-122"/>
              </a:rPr>
              <a:t>3</a:t>
            </a:r>
            <a:r>
              <a:rPr lang="zh-CN" altLang="zh-CN" dirty="0">
                <a:latin typeface="微软雅黑" pitchFamily="34" charset="-122"/>
                <a:ea typeface="微软雅黑" pitchFamily="34" charset="-122"/>
              </a:rPr>
              <a:t>月份开始，到</a:t>
            </a:r>
            <a:r>
              <a:rPr lang="en-US" altLang="zh-CN" dirty="0">
                <a:latin typeface="微软雅黑" pitchFamily="34" charset="-122"/>
                <a:ea typeface="微软雅黑" pitchFamily="34" charset="-122"/>
              </a:rPr>
              <a:t>8</a:t>
            </a:r>
            <a:r>
              <a:rPr lang="zh-CN" altLang="zh-CN" dirty="0">
                <a:latin typeface="微软雅黑" pitchFamily="34" charset="-122"/>
                <a:ea typeface="微软雅黑" pitchFamily="34" charset="-122"/>
              </a:rPr>
              <a:t>月下旬签约，前后历时</a:t>
            </a:r>
            <a:r>
              <a:rPr lang="en-US" altLang="zh-CN" dirty="0">
                <a:latin typeface="微软雅黑" pitchFamily="34" charset="-122"/>
                <a:ea typeface="微软雅黑" pitchFamily="34" charset="-122"/>
              </a:rPr>
              <a:t>6</a:t>
            </a:r>
            <a:r>
              <a:rPr lang="zh-CN" altLang="zh-CN" dirty="0">
                <a:latin typeface="微软雅黑" pitchFamily="34" charset="-122"/>
                <a:ea typeface="微软雅黑" pitchFamily="34" charset="-122"/>
              </a:rPr>
              <a:t>个月，先后进行了多轮次现场谈判以及往来函件、电话、短信沟通、高层会晤等，凡属重大问题，双方都按规定履行了组织决策程序。双方都十分审慎，时间服从质量。后来的运行实践证明，协议条款是不存在大的缺陷和瑕疵的。除了一些体制性约束外，运行中遇到的问题，在协议、合同和章程中都能找到较为明确的对应解决方案。</a:t>
            </a:r>
            <a:endParaRPr lang="zh-CN" altLang="zh-CN" dirty="0">
              <a:latin typeface="微软雅黑" pitchFamily="34" charset="-122"/>
              <a:ea typeface="微软雅黑"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104410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合同商签情况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69929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55576" y="1843306"/>
            <a:ext cx="7809358" cy="4225290"/>
          </a:xfrm>
          <a:prstGeom prst="rect">
            <a:avLst/>
          </a:prstGeom>
        </p:spPr>
        <p:txBody>
          <a:bodyPr wrap="square">
            <a:spAutoFit/>
          </a:bodyPr>
          <a:lstStyle/>
          <a:p>
            <a:r>
              <a:rPr lang="en-US" altLang="zh-CN" b="1" dirty="0" smtClean="0">
                <a:latin typeface="微软雅黑" pitchFamily="34" charset="-122"/>
                <a:ea typeface="微软雅黑" pitchFamily="34" charset="-122"/>
              </a:rPr>
              <a:t> 1</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自来水公司经营亏损减少的净资产处理</a:t>
            </a:r>
            <a:r>
              <a:rPr lang="en-US" altLang="zh-CN" dirty="0">
                <a:latin typeface="微软雅黑" pitchFamily="34" charset="-122"/>
                <a:ea typeface="微软雅黑" pitchFamily="34" charset="-122"/>
              </a:rPr>
              <a:t> </a:t>
            </a:r>
            <a:r>
              <a:rPr lang="zh-CN" altLang="zh-CN" b="1" dirty="0">
                <a:latin typeface="微软雅黑" pitchFamily="34" charset="-122"/>
                <a:ea typeface="微软雅黑" pitchFamily="34" charset="-122"/>
              </a:rPr>
              <a:t>。</a:t>
            </a:r>
            <a:endParaRPr lang="zh-CN" altLang="zh-CN" b="1"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endParaRPr lang="zh-CN" altLang="zh-CN" b="1"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p:txBody>
      </p:sp>
      <p:sp>
        <p:nvSpPr>
          <p:cNvPr id="4" name="右箭头 3"/>
          <p:cNvSpPr/>
          <p:nvPr/>
        </p:nvSpPr>
        <p:spPr>
          <a:xfrm>
            <a:off x="719572" y="3054360"/>
            <a:ext cx="7704856" cy="1296144"/>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p>
            <a:pPr algn="ctr"/>
            <a:endParaRPr lang="zh-CN" altLang="en-US"/>
          </a:p>
        </p:txBody>
      </p:sp>
      <p:cxnSp>
        <p:nvCxnSpPr>
          <p:cNvPr id="6" name="直接连接符 5"/>
          <p:cNvCxnSpPr/>
          <p:nvPr/>
        </p:nvCxnSpPr>
        <p:spPr>
          <a:xfrm>
            <a:off x="3131840" y="2928636"/>
            <a:ext cx="0" cy="1421868"/>
          </a:xfrm>
          <a:prstGeom prst="line">
            <a:avLst/>
          </a:prstGeom>
          <a:ln>
            <a:prstDash val="sysDash"/>
          </a:ln>
        </p:spPr>
        <p:style>
          <a:lnRef idx="3">
            <a:schemeClr val="accent3"/>
          </a:lnRef>
          <a:fillRef idx="0">
            <a:schemeClr val="accent3"/>
          </a:fillRef>
          <a:effectRef idx="2">
            <a:schemeClr val="accent3"/>
          </a:effectRef>
          <a:fontRef idx="minor">
            <a:schemeClr val="tx1"/>
          </a:fontRef>
        </p:style>
      </p:cxnSp>
      <p:cxnSp>
        <p:nvCxnSpPr>
          <p:cNvPr id="9" name="直接连接符 8"/>
          <p:cNvCxnSpPr/>
          <p:nvPr/>
        </p:nvCxnSpPr>
        <p:spPr>
          <a:xfrm>
            <a:off x="5580112" y="2928636"/>
            <a:ext cx="0" cy="1421868"/>
          </a:xfrm>
          <a:prstGeom prst="line">
            <a:avLst/>
          </a:prstGeom>
          <a:ln>
            <a:prstDash val="sysDash"/>
          </a:ln>
        </p:spPr>
        <p:style>
          <a:lnRef idx="3">
            <a:schemeClr val="accent3"/>
          </a:lnRef>
          <a:fillRef idx="0">
            <a:schemeClr val="accent3"/>
          </a:fillRef>
          <a:effectRef idx="2">
            <a:schemeClr val="accent3"/>
          </a:effectRef>
          <a:fontRef idx="minor">
            <a:schemeClr val="tx1"/>
          </a:fontRef>
        </p:style>
      </p:cxnSp>
      <p:sp>
        <p:nvSpPr>
          <p:cNvPr id="12" name="等腰三角形 11"/>
          <p:cNvSpPr/>
          <p:nvPr/>
        </p:nvSpPr>
        <p:spPr>
          <a:xfrm>
            <a:off x="2915816" y="4457507"/>
            <a:ext cx="432048" cy="29602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等腰三角形 12"/>
          <p:cNvSpPr/>
          <p:nvPr/>
        </p:nvSpPr>
        <p:spPr>
          <a:xfrm>
            <a:off x="5364088" y="4427966"/>
            <a:ext cx="432048" cy="29602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TextBox 13"/>
          <p:cNvSpPr txBox="1"/>
          <p:nvPr/>
        </p:nvSpPr>
        <p:spPr>
          <a:xfrm>
            <a:off x="862946" y="2909044"/>
            <a:ext cx="2052870" cy="369332"/>
          </a:xfrm>
          <a:prstGeom prst="rect">
            <a:avLst/>
          </a:prstGeom>
          <a:noFill/>
        </p:spPr>
        <p:txBody>
          <a:bodyPr wrap="square" rtlCol="0">
            <a:spAutoFit/>
          </a:bodyPr>
          <a:p>
            <a:pPr algn="ctr"/>
            <a:r>
              <a:rPr lang="en-US" altLang="zh-CN"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XX</a:t>
            </a:r>
            <a:r>
              <a:rPr lang="zh-CN" altLang="en-US"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自来水公司</a:t>
            </a:r>
            <a:endParaRPr lang="zh-CN" altLang="en-US"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5" name="TextBox 14"/>
          <p:cNvSpPr txBox="1"/>
          <p:nvPr/>
        </p:nvSpPr>
        <p:spPr>
          <a:xfrm>
            <a:off x="3204490" y="2918336"/>
            <a:ext cx="2231606" cy="369332"/>
          </a:xfrm>
          <a:prstGeom prst="rect">
            <a:avLst/>
          </a:prstGeom>
          <a:noFill/>
        </p:spPr>
        <p:txBody>
          <a:bodyPr wrap="square" rtlCol="0">
            <a:spAutoFit/>
          </a:bodyPr>
          <a:p>
            <a:pPr algn="ctr"/>
            <a:r>
              <a:rPr lang="en-US" altLang="zh-CN"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XX</a:t>
            </a:r>
            <a:r>
              <a:rPr lang="zh-CN" altLang="en-US"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自来水有限公司</a:t>
            </a:r>
            <a:endParaRPr lang="zh-CN" altLang="en-US"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6" name="TextBox 15"/>
          <p:cNvSpPr txBox="1"/>
          <p:nvPr/>
        </p:nvSpPr>
        <p:spPr>
          <a:xfrm>
            <a:off x="5580112" y="2928636"/>
            <a:ext cx="2231606" cy="369332"/>
          </a:xfrm>
          <a:prstGeom prst="rect">
            <a:avLst/>
          </a:prstGeom>
          <a:noFill/>
        </p:spPr>
        <p:txBody>
          <a:bodyPr wrap="square" rtlCol="0">
            <a:spAutoFit/>
          </a:bodyPr>
          <a:p>
            <a:pPr algn="ctr"/>
            <a:r>
              <a:rPr lang="zh-CN" altLang="en-US"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项目公司</a:t>
            </a:r>
            <a:endParaRPr lang="zh-CN" altLang="en-US"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7" name="TextBox 16"/>
          <p:cNvSpPr txBox="1"/>
          <p:nvPr/>
        </p:nvSpPr>
        <p:spPr>
          <a:xfrm>
            <a:off x="857008" y="3382570"/>
            <a:ext cx="2052870" cy="646331"/>
          </a:xfrm>
          <a:prstGeom prst="rect">
            <a:avLst/>
          </a:prstGeom>
          <a:noFill/>
        </p:spPr>
        <p:txBody>
          <a:bodyPr wrap="square" rtlCol="0">
            <a:spAutoFit/>
          </a:bodyPr>
          <a:p>
            <a:pPr algn="ctr"/>
            <a:r>
              <a:rPr lang="zh-CN" altLang="en-US" b="1" dirty="0" smtClean="0">
                <a:solidFill>
                  <a:schemeClr val="tx1"/>
                </a:solidFill>
                <a:latin typeface="微软雅黑" pitchFamily="34" charset="-122"/>
                <a:ea typeface="微软雅黑" pitchFamily="34" charset="-122"/>
              </a:rPr>
              <a:t>资产</a:t>
            </a:r>
            <a:r>
              <a:rPr lang="en-US" altLang="zh-CN" b="1" dirty="0" smtClean="0">
                <a:solidFill>
                  <a:schemeClr val="tx1"/>
                </a:solidFill>
                <a:latin typeface="微软雅黑" pitchFamily="34" charset="-122"/>
                <a:ea typeface="微软雅黑" pitchFamily="34" charset="-122"/>
              </a:rPr>
              <a:t>5.9</a:t>
            </a:r>
            <a:r>
              <a:rPr lang="zh-CN" altLang="en-US" b="1" dirty="0" smtClean="0">
                <a:solidFill>
                  <a:schemeClr val="tx1"/>
                </a:solidFill>
                <a:latin typeface="微软雅黑" pitchFamily="34" charset="-122"/>
                <a:ea typeface="微软雅黑" pitchFamily="34" charset="-122"/>
              </a:rPr>
              <a:t>亿元</a:t>
            </a:r>
            <a:endParaRPr lang="zh-CN" altLang="en-US" b="1" dirty="0" smtClean="0">
              <a:solidFill>
                <a:schemeClr val="tx1"/>
              </a:solidFill>
              <a:latin typeface="微软雅黑" pitchFamily="34" charset="-122"/>
              <a:ea typeface="微软雅黑" pitchFamily="34" charset="-122"/>
            </a:endParaRPr>
          </a:p>
          <a:p>
            <a:pPr algn="ctr"/>
            <a:r>
              <a:rPr lang="zh-CN" altLang="en-US" b="1" dirty="0">
                <a:solidFill>
                  <a:schemeClr val="tx1"/>
                </a:solidFill>
                <a:latin typeface="微软雅黑" pitchFamily="34" charset="-122"/>
                <a:ea typeface="微软雅黑" pitchFamily="34" charset="-122"/>
              </a:rPr>
              <a:t>年</a:t>
            </a:r>
            <a:r>
              <a:rPr lang="zh-CN" altLang="en-US" b="1" dirty="0" smtClean="0">
                <a:solidFill>
                  <a:schemeClr val="tx1"/>
                </a:solidFill>
                <a:latin typeface="微软雅黑" pitchFamily="34" charset="-122"/>
                <a:ea typeface="微软雅黑" pitchFamily="34" charset="-122"/>
              </a:rPr>
              <a:t>折旧</a:t>
            </a:r>
            <a:r>
              <a:rPr lang="en-US" altLang="zh-CN" b="1" dirty="0" smtClean="0">
                <a:solidFill>
                  <a:schemeClr val="tx1"/>
                </a:solidFill>
                <a:latin typeface="微软雅黑" pitchFamily="34" charset="-122"/>
                <a:ea typeface="微软雅黑" pitchFamily="34" charset="-122"/>
              </a:rPr>
              <a:t>3000</a:t>
            </a:r>
            <a:r>
              <a:rPr lang="zh-CN" altLang="en-US" b="1" dirty="0" smtClean="0">
                <a:solidFill>
                  <a:schemeClr val="tx1"/>
                </a:solidFill>
                <a:latin typeface="微软雅黑" pitchFamily="34" charset="-122"/>
                <a:ea typeface="微软雅黑" pitchFamily="34" charset="-122"/>
              </a:rPr>
              <a:t>万元</a:t>
            </a:r>
            <a:endParaRPr lang="zh-CN" altLang="en-US" b="1" dirty="0" smtClean="0">
              <a:solidFill>
                <a:schemeClr val="tx1"/>
              </a:solidFill>
              <a:latin typeface="微软雅黑" pitchFamily="34" charset="-122"/>
              <a:ea typeface="微软雅黑" pitchFamily="34" charset="-122"/>
            </a:endParaRPr>
          </a:p>
        </p:txBody>
      </p:sp>
      <p:sp>
        <p:nvSpPr>
          <p:cNvPr id="18" name="TextBox 17"/>
          <p:cNvSpPr txBox="1"/>
          <p:nvPr/>
        </p:nvSpPr>
        <p:spPr>
          <a:xfrm>
            <a:off x="3204490" y="3382570"/>
            <a:ext cx="2196244" cy="659130"/>
          </a:xfrm>
          <a:prstGeom prst="rect">
            <a:avLst/>
          </a:prstGeom>
          <a:noFill/>
        </p:spPr>
        <p:txBody>
          <a:bodyPr wrap="square" rtlCol="0">
            <a:spAutoFit/>
          </a:bodyPr>
          <a:p>
            <a:pPr algn="ctr"/>
            <a:r>
              <a:rPr lang="zh-CN" altLang="en-US" b="1" dirty="0" smtClean="0">
                <a:solidFill>
                  <a:schemeClr val="tx1"/>
                </a:solidFill>
                <a:latin typeface="微软雅黑" pitchFamily="34" charset="-122"/>
                <a:ea typeface="微软雅黑" pitchFamily="34" charset="-122"/>
              </a:rPr>
              <a:t>资产</a:t>
            </a:r>
            <a:r>
              <a:rPr lang="en-US" altLang="zh-CN" b="1" dirty="0" smtClean="0">
                <a:solidFill>
                  <a:schemeClr val="tx1"/>
                </a:solidFill>
                <a:latin typeface="微软雅黑" pitchFamily="34" charset="-122"/>
                <a:ea typeface="微软雅黑" pitchFamily="34" charset="-122"/>
              </a:rPr>
              <a:t>12</a:t>
            </a:r>
            <a:r>
              <a:rPr lang="zh-CN" altLang="en-US" b="1" dirty="0" smtClean="0">
                <a:solidFill>
                  <a:schemeClr val="tx1"/>
                </a:solidFill>
                <a:latin typeface="微软雅黑" pitchFamily="34" charset="-122"/>
                <a:ea typeface="微软雅黑" pitchFamily="34" charset="-122"/>
              </a:rPr>
              <a:t>亿元</a:t>
            </a:r>
            <a:endParaRPr lang="zh-CN" altLang="en-US" b="1" dirty="0" smtClean="0">
              <a:solidFill>
                <a:schemeClr val="tx1"/>
              </a:solidFill>
              <a:latin typeface="微软雅黑" pitchFamily="34" charset="-122"/>
              <a:ea typeface="微软雅黑" pitchFamily="34" charset="-122"/>
            </a:endParaRPr>
          </a:p>
          <a:p>
            <a:pPr algn="ctr"/>
            <a:r>
              <a:rPr lang="zh-CN" altLang="en-US" b="1" dirty="0">
                <a:solidFill>
                  <a:schemeClr val="tx1"/>
                </a:solidFill>
                <a:latin typeface="微软雅黑" pitchFamily="34" charset="-122"/>
                <a:ea typeface="微软雅黑" pitchFamily="34" charset="-122"/>
              </a:rPr>
              <a:t>年</a:t>
            </a:r>
            <a:r>
              <a:rPr lang="zh-CN" altLang="en-US" b="1" dirty="0" smtClean="0">
                <a:solidFill>
                  <a:schemeClr val="tx1"/>
                </a:solidFill>
                <a:latin typeface="微软雅黑" pitchFamily="34" charset="-122"/>
                <a:ea typeface="微软雅黑" pitchFamily="34" charset="-122"/>
              </a:rPr>
              <a:t>折仍旧</a:t>
            </a:r>
            <a:r>
              <a:rPr lang="en-US" altLang="zh-CN" b="1" dirty="0" smtClean="0">
                <a:solidFill>
                  <a:schemeClr val="tx1"/>
                </a:solidFill>
                <a:latin typeface="微软雅黑" pitchFamily="34" charset="-122"/>
                <a:ea typeface="微软雅黑" pitchFamily="34" charset="-122"/>
              </a:rPr>
              <a:t>3000</a:t>
            </a:r>
            <a:r>
              <a:rPr lang="zh-CN" altLang="en-US" b="1" dirty="0" smtClean="0">
                <a:solidFill>
                  <a:schemeClr val="tx1"/>
                </a:solidFill>
                <a:latin typeface="微软雅黑" pitchFamily="34" charset="-122"/>
                <a:ea typeface="微软雅黑" pitchFamily="34" charset="-122"/>
              </a:rPr>
              <a:t>万元</a:t>
            </a:r>
            <a:endParaRPr lang="zh-CN" altLang="en-US" b="1" dirty="0" smtClean="0">
              <a:solidFill>
                <a:schemeClr val="tx1"/>
              </a:solidFill>
              <a:latin typeface="微软雅黑" pitchFamily="34" charset="-122"/>
              <a:ea typeface="微软雅黑" pitchFamily="34" charset="-122"/>
            </a:endParaRPr>
          </a:p>
        </p:txBody>
      </p:sp>
      <p:sp>
        <p:nvSpPr>
          <p:cNvPr id="19" name="TextBox 18"/>
          <p:cNvSpPr txBox="1"/>
          <p:nvPr/>
        </p:nvSpPr>
        <p:spPr>
          <a:xfrm>
            <a:off x="5669480" y="3387258"/>
            <a:ext cx="2052870" cy="646331"/>
          </a:xfrm>
          <a:prstGeom prst="rect">
            <a:avLst/>
          </a:prstGeom>
          <a:noFill/>
        </p:spPr>
        <p:txBody>
          <a:bodyPr wrap="square" rtlCol="0">
            <a:spAutoFit/>
          </a:bodyPr>
          <a:p>
            <a:pPr algn="ctr"/>
            <a:r>
              <a:rPr lang="zh-CN" altLang="en-US" b="1" dirty="0" smtClean="0">
                <a:solidFill>
                  <a:schemeClr val="tx1"/>
                </a:solidFill>
                <a:latin typeface="微软雅黑" pitchFamily="34" charset="-122"/>
                <a:ea typeface="微软雅黑" pitchFamily="34" charset="-122"/>
              </a:rPr>
              <a:t>资产</a:t>
            </a:r>
            <a:r>
              <a:rPr lang="en-US" altLang="zh-CN" b="1" dirty="0" smtClean="0">
                <a:solidFill>
                  <a:schemeClr val="tx1"/>
                </a:solidFill>
                <a:latin typeface="微软雅黑" pitchFamily="34" charset="-122"/>
                <a:ea typeface="微软雅黑" pitchFamily="34" charset="-122"/>
              </a:rPr>
              <a:t>12</a:t>
            </a:r>
            <a:r>
              <a:rPr lang="zh-CN" altLang="en-US" b="1" dirty="0" smtClean="0">
                <a:solidFill>
                  <a:schemeClr val="tx1"/>
                </a:solidFill>
                <a:latin typeface="微软雅黑" pitchFamily="34" charset="-122"/>
                <a:ea typeface="微软雅黑" pitchFamily="34" charset="-122"/>
              </a:rPr>
              <a:t>亿元</a:t>
            </a:r>
            <a:endParaRPr lang="zh-CN" altLang="en-US" b="1" dirty="0" smtClean="0">
              <a:solidFill>
                <a:schemeClr val="tx1"/>
              </a:solidFill>
              <a:latin typeface="微软雅黑" pitchFamily="34" charset="-122"/>
              <a:ea typeface="微软雅黑" pitchFamily="34" charset="-122"/>
            </a:endParaRPr>
          </a:p>
          <a:p>
            <a:pPr algn="ctr"/>
            <a:r>
              <a:rPr lang="zh-CN" altLang="en-US" b="1" dirty="0">
                <a:solidFill>
                  <a:schemeClr val="tx1"/>
                </a:solidFill>
                <a:latin typeface="微软雅黑" pitchFamily="34" charset="-122"/>
                <a:ea typeface="微软雅黑" pitchFamily="34" charset="-122"/>
              </a:rPr>
              <a:t>年</a:t>
            </a:r>
            <a:r>
              <a:rPr lang="zh-CN" altLang="en-US" b="1" dirty="0" smtClean="0">
                <a:solidFill>
                  <a:schemeClr val="tx1"/>
                </a:solidFill>
                <a:latin typeface="微软雅黑" pitchFamily="34" charset="-122"/>
                <a:ea typeface="微软雅黑" pitchFamily="34" charset="-122"/>
              </a:rPr>
              <a:t>折旧</a:t>
            </a:r>
            <a:r>
              <a:rPr lang="en-US" altLang="zh-CN" b="1" dirty="0" smtClean="0">
                <a:solidFill>
                  <a:schemeClr val="tx1"/>
                </a:solidFill>
                <a:latin typeface="微软雅黑" pitchFamily="34" charset="-122"/>
                <a:ea typeface="微软雅黑" pitchFamily="34" charset="-122"/>
              </a:rPr>
              <a:t>7000</a:t>
            </a:r>
            <a:r>
              <a:rPr lang="zh-CN" altLang="en-US" b="1" dirty="0" smtClean="0">
                <a:solidFill>
                  <a:schemeClr val="tx1"/>
                </a:solidFill>
                <a:latin typeface="微软雅黑" pitchFamily="34" charset="-122"/>
                <a:ea typeface="微软雅黑" pitchFamily="34" charset="-122"/>
              </a:rPr>
              <a:t>万元</a:t>
            </a:r>
            <a:endParaRPr lang="zh-CN" altLang="en-US" b="1" dirty="0" smtClean="0">
              <a:solidFill>
                <a:schemeClr val="tx1"/>
              </a:solidFill>
              <a:latin typeface="微软雅黑" pitchFamily="34" charset="-122"/>
              <a:ea typeface="微软雅黑" pitchFamily="34" charset="-122"/>
            </a:endParaRPr>
          </a:p>
        </p:txBody>
      </p:sp>
      <p:sp>
        <p:nvSpPr>
          <p:cNvPr id="20" name="TextBox 19"/>
          <p:cNvSpPr txBox="1"/>
          <p:nvPr/>
        </p:nvSpPr>
        <p:spPr>
          <a:xfrm>
            <a:off x="1992821" y="4862552"/>
            <a:ext cx="2231606" cy="646331"/>
          </a:xfrm>
          <a:prstGeom prst="rect">
            <a:avLst/>
          </a:prstGeom>
          <a:noFill/>
        </p:spPr>
        <p:txBody>
          <a:bodyPr wrap="square" rtlCol="0">
            <a:spAutoFit/>
          </a:bodyPr>
          <a:p>
            <a:pPr algn="ctr"/>
            <a:r>
              <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2008</a:t>
            </a: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年</a:t>
            </a:r>
            <a:r>
              <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12</a:t>
            </a: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月</a:t>
            </a:r>
            <a:r>
              <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30</a:t>
            </a: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日</a:t>
            </a:r>
            <a:endPar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a:p>
            <a:pPr algn="ctr"/>
            <a:r>
              <a:rPr lang="zh-CN" altLang="en-US"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评估基准日</a:t>
            </a:r>
            <a:endParaRPr lang="zh-CN" altLang="en-US"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1" name="TextBox 20"/>
          <p:cNvSpPr txBox="1"/>
          <p:nvPr/>
        </p:nvSpPr>
        <p:spPr>
          <a:xfrm>
            <a:off x="4553677" y="4847929"/>
            <a:ext cx="2034547" cy="659130"/>
          </a:xfrm>
          <a:prstGeom prst="rect">
            <a:avLst/>
          </a:prstGeom>
          <a:noFill/>
        </p:spPr>
        <p:txBody>
          <a:bodyPr wrap="square" rtlCol="0">
            <a:spAutoFit/>
          </a:bodyPr>
          <a:p>
            <a:pPr algn="ctr"/>
            <a:r>
              <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2011</a:t>
            </a: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年</a:t>
            </a:r>
            <a:r>
              <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4</a:t>
            </a: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月</a:t>
            </a:r>
            <a:r>
              <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1</a:t>
            </a: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日</a:t>
            </a:r>
            <a:endPar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a:p>
            <a:pPr algn="ct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正式交接日</a:t>
            </a:r>
            <a:endPar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755576" y="1916832"/>
            <a:ext cx="7848871" cy="2677795"/>
          </a:xfrm>
          <a:prstGeom prst="rect">
            <a:avLst/>
          </a:prstGeom>
          <a:noFill/>
        </p:spPr>
        <p:txBody>
          <a:bodyPr wrap="square" rtlCol="0">
            <a:spAutoFit/>
          </a:bodyPr>
          <a:lstStyle/>
          <a:p>
            <a:r>
              <a:rPr lang="en-US" altLang="zh-CN" sz="2400" dirty="0">
                <a:latin typeface="微软雅黑" pitchFamily="34" charset="-122"/>
                <a:ea typeface="微软雅黑" pitchFamily="34" charset="-122"/>
                <a:sym typeface="+mn-ea"/>
              </a:rPr>
              <a:t>  2009</a:t>
            </a:r>
            <a:r>
              <a:rPr lang="zh-CN" altLang="zh-CN" sz="2400" dirty="0">
                <a:latin typeface="微软雅黑" pitchFamily="34" charset="-122"/>
                <a:ea typeface="微软雅黑" pitchFamily="34" charset="-122"/>
                <a:sym typeface="+mn-ea"/>
              </a:rPr>
              <a:t>年年底</a:t>
            </a:r>
            <a:endParaRPr lang="zh-CN" altLang="zh-CN" sz="2400" dirty="0">
              <a:latin typeface="微软雅黑" pitchFamily="34" charset="-122"/>
              <a:ea typeface="微软雅黑" pitchFamily="34" charset="-122"/>
              <a:sym typeface="+mn-ea"/>
            </a:endParaRPr>
          </a:p>
          <a:p>
            <a:endParaRPr lang="zh-CN" altLang="en-US" sz="2400" dirty="0" smtClean="0">
              <a:latin typeface="微软雅黑" pitchFamily="34" charset="-122"/>
              <a:ea typeface="微软雅黑" pitchFamily="34" charset="-122"/>
            </a:endParaRPr>
          </a:p>
          <a:p>
            <a:r>
              <a:rPr lang="zh-CN" altLang="en-US" sz="2400" dirty="0" smtClean="0">
                <a:latin typeface="微软雅黑" pitchFamily="34" charset="-122"/>
                <a:ea typeface="微软雅黑" pitchFamily="34" charset="-122"/>
              </a:rPr>
              <a:t>     </a:t>
            </a:r>
            <a:r>
              <a:rPr lang="zh-CN" altLang="zh-CN" sz="2400" dirty="0">
                <a:latin typeface="微软雅黑" pitchFamily="34" charset="-122"/>
                <a:ea typeface="微软雅黑" pitchFamily="34" charset="-122"/>
              </a:rPr>
              <a:t>同时面向国内外企业招标</a:t>
            </a:r>
            <a:r>
              <a:rPr lang="zh-CN" altLang="zh-CN" sz="2400" dirty="0" smtClean="0">
                <a:latin typeface="微软雅黑" pitchFamily="34" charset="-122"/>
                <a:ea typeface="微软雅黑" pitchFamily="34" charset="-122"/>
              </a:rPr>
              <a:t>。</a:t>
            </a:r>
            <a:endParaRPr lang="zh-CN" altLang="zh-CN" sz="2400" dirty="0" smtClean="0">
              <a:latin typeface="微软雅黑" pitchFamily="34" charset="-122"/>
              <a:ea typeface="微软雅黑" pitchFamily="34" charset="-122"/>
            </a:endParaRPr>
          </a:p>
          <a:p>
            <a:r>
              <a:rPr lang="zh-CN" altLang="en-US" sz="2400" dirty="0">
                <a:latin typeface="微软雅黑" pitchFamily="34" charset="-122"/>
                <a:ea typeface="微软雅黑" pitchFamily="34" charset="-122"/>
              </a:rPr>
              <a:t>    </a:t>
            </a:r>
            <a:endParaRPr lang="zh-CN" altLang="en-US" sz="2400" dirty="0">
              <a:latin typeface="微软雅黑" pitchFamily="34" charset="-122"/>
              <a:ea typeface="微软雅黑" pitchFamily="34" charset="-122"/>
            </a:endParaRPr>
          </a:p>
          <a:p>
            <a:r>
              <a:rPr lang="zh-CN" altLang="en-US" sz="2400" dirty="0">
                <a:latin typeface="微软雅黑" pitchFamily="34" charset="-122"/>
                <a:ea typeface="微软雅黑" pitchFamily="34" charset="-122"/>
              </a:rPr>
              <a:t>     某</a:t>
            </a:r>
            <a:r>
              <a:rPr lang="zh-CN" altLang="zh-CN" sz="2400" dirty="0" smtClean="0">
                <a:latin typeface="微软雅黑" pitchFamily="34" charset="-122"/>
                <a:ea typeface="微软雅黑" pitchFamily="34" charset="-122"/>
              </a:rPr>
              <a:t>联合体</a:t>
            </a:r>
            <a:r>
              <a:rPr lang="zh-CN" altLang="en-US" sz="2400" dirty="0" smtClean="0">
                <a:latin typeface="微软雅黑" pitchFamily="34" charset="-122"/>
                <a:ea typeface="微软雅黑" pitchFamily="34" charset="-122"/>
              </a:rPr>
              <a:t>公司</a:t>
            </a:r>
            <a:r>
              <a:rPr lang="zh-CN" altLang="zh-CN" sz="2400" dirty="0" smtClean="0">
                <a:latin typeface="微软雅黑" pitchFamily="34" charset="-122"/>
                <a:ea typeface="微软雅黑" pitchFamily="34" charset="-122"/>
              </a:rPr>
              <a:t>中标</a:t>
            </a:r>
            <a:r>
              <a:rPr lang="zh-CN" altLang="en-US" sz="2400" dirty="0">
                <a:latin typeface="微软雅黑" pitchFamily="34" charset="-122"/>
                <a:ea typeface="微软雅黑" pitchFamily="34" charset="-122"/>
              </a:rPr>
              <a:t>该市</a:t>
            </a:r>
            <a:r>
              <a:rPr lang="zh-CN" altLang="zh-CN" sz="2400" dirty="0" smtClean="0">
                <a:latin typeface="微软雅黑" pitchFamily="34" charset="-122"/>
                <a:ea typeface="微软雅黑" pitchFamily="34" charset="-122"/>
              </a:rPr>
              <a:t>自来水</a:t>
            </a:r>
            <a:r>
              <a:rPr lang="zh-CN" altLang="zh-CN" sz="2400" dirty="0">
                <a:latin typeface="微软雅黑" pitchFamily="34" charset="-122"/>
                <a:ea typeface="微软雅黑" pitchFamily="34" charset="-122"/>
              </a:rPr>
              <a:t>项目。</a:t>
            </a:r>
            <a:endParaRPr lang="zh-CN" altLang="zh-CN" sz="2400" dirty="0">
              <a:latin typeface="微软雅黑" pitchFamily="34" charset="-122"/>
              <a:ea typeface="微软雅黑" pitchFamily="34" charset="-122"/>
            </a:endParaRPr>
          </a:p>
          <a:p>
            <a:r>
              <a:rPr lang="en-US" altLang="zh-CN" sz="2400" dirty="0">
                <a:latin typeface="微软雅黑" pitchFamily="34" charset="-122"/>
                <a:ea typeface="微软雅黑" pitchFamily="34" charset="-122"/>
              </a:rPr>
              <a:t> </a:t>
            </a:r>
            <a:endParaRPr lang="en-US" altLang="zh-CN" sz="2400" dirty="0">
              <a:latin typeface="微软雅黑" pitchFamily="34" charset="-122"/>
              <a:ea typeface="微软雅黑" pitchFamily="34" charset="-122"/>
            </a:endParaRPr>
          </a:p>
          <a:p>
            <a:r>
              <a:rPr lang="en-US" altLang="zh-CN" sz="2400" dirty="0">
                <a:latin typeface="微软雅黑" pitchFamily="34" charset="-122"/>
                <a:ea typeface="微软雅黑" pitchFamily="34" charset="-122"/>
              </a:rPr>
              <a:t>   2010</a:t>
            </a:r>
            <a:r>
              <a:rPr lang="zh-CN" altLang="zh-CN" sz="2400" dirty="0">
                <a:latin typeface="微软雅黑" pitchFamily="34" charset="-122"/>
                <a:ea typeface="微软雅黑" pitchFamily="34" charset="-122"/>
              </a:rPr>
              <a:t>年</a:t>
            </a:r>
            <a:r>
              <a:rPr lang="en-US" altLang="zh-CN" sz="2400" dirty="0">
                <a:latin typeface="微软雅黑" pitchFamily="34" charset="-122"/>
                <a:ea typeface="微软雅黑" pitchFamily="34" charset="-122"/>
              </a:rPr>
              <a:t>8</a:t>
            </a:r>
            <a:r>
              <a:rPr lang="zh-CN" altLang="zh-CN" sz="2400" dirty="0">
                <a:latin typeface="微软雅黑" pitchFamily="34" charset="-122"/>
                <a:ea typeface="微软雅黑" pitchFamily="34" charset="-122"/>
              </a:rPr>
              <a:t>月   签约</a:t>
            </a:r>
            <a:endParaRPr lang="zh-CN" altLang="en-US" sz="2400" dirty="0">
              <a:solidFill>
                <a:srgbClr val="00B050"/>
              </a:solidFill>
              <a:latin typeface="微软雅黑" pitchFamily="34" charset="-122"/>
              <a:ea typeface="微软雅黑" pitchFamily="34" charset="-122"/>
            </a:endParaRPr>
          </a:p>
        </p:txBody>
      </p:sp>
      <p:sp>
        <p:nvSpPr>
          <p:cNvPr id="3" name="文本框 2"/>
          <p:cNvSpPr txBox="1"/>
          <p:nvPr/>
        </p:nvSpPr>
        <p:spPr>
          <a:xfrm>
            <a:off x="821690" y="1271905"/>
            <a:ext cx="7710805" cy="417830"/>
          </a:xfrm>
          <a:prstGeom prst="rect">
            <a:avLst/>
          </a:prstGeom>
          <a:noFill/>
        </p:spPr>
        <p:txBody>
          <a:bodyPr wrap="square" rtlCol="0">
            <a:spAutoFit/>
          </a:bodyPr>
          <a:p>
            <a:r>
              <a:rPr lang="zh-CN" altLang="en-US" sz="2000" b="1" dirty="0" smtClean="0">
                <a:latin typeface="微软雅黑" pitchFamily="34" charset="-122"/>
                <a:ea typeface="微软雅黑" pitchFamily="34" charset="-122"/>
                <a:sym typeface="+mn-ea"/>
              </a:rPr>
              <a:t>某</a:t>
            </a:r>
            <a:r>
              <a:rPr lang="zh-CN" altLang="en-US" sz="2000" b="1" dirty="0">
                <a:latin typeface="微软雅黑" pitchFamily="34" charset="-122"/>
                <a:ea typeface="微软雅黑" pitchFamily="34" charset="-122"/>
                <a:sym typeface="+mn-ea"/>
              </a:rPr>
              <a:t>市</a:t>
            </a:r>
            <a:r>
              <a:rPr lang="zh-CN" altLang="zh-CN" sz="2000" b="1" dirty="0" smtClean="0">
                <a:latin typeface="微软雅黑" pitchFamily="34" charset="-122"/>
                <a:ea typeface="微软雅黑" pitchFamily="34" charset="-122"/>
                <a:sym typeface="+mn-ea"/>
              </a:rPr>
              <a:t>自来水</a:t>
            </a:r>
            <a:r>
              <a:rPr lang="zh-CN" altLang="zh-CN" sz="2000" b="1" dirty="0">
                <a:latin typeface="微软雅黑" pitchFamily="34" charset="-122"/>
                <a:ea typeface="微软雅黑" pitchFamily="34" charset="-122"/>
                <a:sym typeface="+mn-ea"/>
              </a:rPr>
              <a:t>公司股权转让与增资项目</a:t>
            </a:r>
            <a:endParaRPr lang="zh-CN" altLang="zh-CN" sz="2000" b="1" dirty="0" smtClean="0">
              <a:latin typeface="微软雅黑" pitchFamily="34" charset="-122"/>
              <a:ea typeface="微软雅黑" pitchFamily="34"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合同商签情况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55576" y="1412776"/>
            <a:ext cx="7809358" cy="3402330"/>
          </a:xfrm>
          <a:prstGeom prst="rect">
            <a:avLst/>
          </a:prstGeom>
        </p:spPr>
        <p:txBody>
          <a:bodyPr wrap="square">
            <a:spAutoFit/>
          </a:bodyPr>
          <a:lstStyle/>
          <a:p>
            <a:r>
              <a:rPr lang="en-US" altLang="zh-CN" dirty="0" smtClean="0">
                <a:latin typeface="微软雅黑" pitchFamily="34" charset="-122"/>
                <a:ea typeface="微软雅黑" pitchFamily="34" charset="-122"/>
              </a:rPr>
              <a:t>“因自来水公司亏损而减少的净资产，由甲方以获得的国家各类政策性资金或其他资产在合资公司成立后五年内给予补足；在未完成补足前，对该部分净资产减少额按同期银行贷款基准利率计息，自合资公司成立之次日起计算利息。若5年后仍不能补足，通过调整权益比例等其他形式解决。”——相当于合资公司贷款替甲方补交了出资，由甲方按同期基准利率承担利息。</a:t>
            </a:r>
            <a:endParaRPr lang="en-US" altLang="zh-CN" dirty="0" smtClean="0">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r>
              <a:rPr lang="zh-CN" altLang="zh-CN" dirty="0" smtClean="0">
                <a:latin typeface="微软雅黑" pitchFamily="34" charset="-122"/>
                <a:ea typeface="微软雅黑" pitchFamily="34" charset="-122"/>
              </a:rPr>
              <a:t>这样</a:t>
            </a:r>
            <a:r>
              <a:rPr lang="zh-CN" altLang="zh-CN" dirty="0">
                <a:latin typeface="微软雅黑" pitchFamily="34" charset="-122"/>
                <a:ea typeface="微软雅黑" pitchFamily="34" charset="-122"/>
              </a:rPr>
              <a:t>的约定，是投资人对政府财政的体谅和让步，这样的条件是不可逆的，因为投资人的出资不能这样处理。但是，总体上风险可控，投资人就这样同意变通了。后来，在协议执行过程中，虽然一度出现过对净资产减少额确认的障碍，但是，由于协议的约定对甲方已经很宽松、处理的方式也很具体了，最终还是得到了妥善解决，利息也是无争议的</a:t>
            </a:r>
            <a:r>
              <a:rPr lang="zh-CN" altLang="zh-CN" dirty="0" smtClean="0">
                <a:latin typeface="微软雅黑" pitchFamily="34" charset="-122"/>
                <a:ea typeface="微软雅黑" pitchFamily="34" charset="-122"/>
              </a:rPr>
              <a:t>。</a:t>
            </a:r>
            <a:endParaRPr lang="zh-CN" altLang="zh-CN" dirty="0">
              <a:latin typeface="微软雅黑" pitchFamily="34" charset="-122"/>
              <a:ea typeface="微软雅黑"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合同商签情况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55576" y="1412776"/>
            <a:ext cx="7809358" cy="3676650"/>
          </a:xfrm>
          <a:prstGeom prst="rect">
            <a:avLst/>
          </a:prstGeom>
        </p:spPr>
        <p:txBody>
          <a:bodyPr wrap="square">
            <a:spAutoFit/>
          </a:bodyPr>
          <a:lstStyle/>
          <a:p>
            <a:r>
              <a:rPr lang="en-US" altLang="zh-CN" dirty="0" smtClean="0">
                <a:latin typeface="微软雅黑" pitchFamily="34" charset="-122"/>
                <a:ea typeface="微软雅黑" pitchFamily="34" charset="-122"/>
              </a:rPr>
              <a:t>       </a:t>
            </a:r>
            <a:r>
              <a:rPr lang="en-US" altLang="zh-CN" b="1" dirty="0">
                <a:latin typeface="微软雅黑" pitchFamily="34" charset="-122"/>
                <a:ea typeface="微软雅黑" pitchFamily="34" charset="-122"/>
              </a:rPr>
              <a:t>2</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未纳入水价的改制新增资产折旧费</a:t>
            </a:r>
            <a:r>
              <a:rPr lang="en-US" altLang="zh-CN" dirty="0">
                <a:solidFill>
                  <a:srgbClr val="C00000"/>
                </a:solidFill>
                <a:latin typeface="微软雅黑" pitchFamily="34" charset="-122"/>
                <a:ea typeface="微软雅黑" pitchFamily="34" charset="-122"/>
              </a:rPr>
              <a:t> </a:t>
            </a:r>
            <a:r>
              <a:rPr lang="zh-CN" altLang="zh-CN" b="1" dirty="0">
                <a:solidFill>
                  <a:srgbClr val="C00000"/>
                </a:solidFill>
                <a:latin typeface="微软雅黑" pitchFamily="34" charset="-122"/>
                <a:ea typeface="微软雅黑" pitchFamily="34" charset="-122"/>
              </a:rPr>
              <a:t>成本补偿</a:t>
            </a:r>
            <a:r>
              <a:rPr lang="zh-CN" altLang="zh-CN" b="1" dirty="0" smtClean="0">
                <a:latin typeface="微软雅黑" pitchFamily="34" charset="-122"/>
                <a:ea typeface="微软雅黑" pitchFamily="34" charset="-122"/>
              </a:rPr>
              <a:t>。</a:t>
            </a:r>
            <a:endParaRPr lang="zh-CN" altLang="zh-CN" b="1" dirty="0" smtClean="0">
              <a:latin typeface="微软雅黑" pitchFamily="34" charset="-122"/>
              <a:ea typeface="微软雅黑" pitchFamily="34" charset="-122"/>
            </a:endParaRPr>
          </a:p>
          <a:p>
            <a:endParaRPr lang="zh-CN" altLang="zh-CN" b="1" dirty="0" smtClean="0">
              <a:latin typeface="微软雅黑" pitchFamily="34" charset="-122"/>
              <a:ea typeface="微软雅黑" pitchFamily="34" charset="-122"/>
            </a:endParaRPr>
          </a:p>
          <a:p>
            <a:r>
              <a:rPr lang="zh-CN" altLang="zh-CN" b="1" dirty="0" smtClean="0">
                <a:latin typeface="微软雅黑" pitchFamily="34" charset="-122"/>
                <a:ea typeface="微软雅黑" pitchFamily="34" charset="-122"/>
              </a:rPr>
              <a:t>      </a:t>
            </a:r>
            <a:r>
              <a:rPr lang="zh-CN" altLang="en-US" dirty="0">
                <a:latin typeface="微软雅黑" pitchFamily="34" charset="-122"/>
                <a:ea typeface="微软雅黑" pitchFamily="34" charset="-122"/>
              </a:rPr>
              <a:t>该</a:t>
            </a:r>
            <a:r>
              <a:rPr lang="zh-CN" altLang="zh-CN" dirty="0" smtClean="0">
                <a:latin typeface="微软雅黑" pitchFamily="34" charset="-122"/>
                <a:ea typeface="微软雅黑" pitchFamily="34" charset="-122"/>
              </a:rPr>
              <a:t>市</a:t>
            </a:r>
            <a:r>
              <a:rPr lang="zh-CN" altLang="zh-CN" dirty="0">
                <a:latin typeface="微软雅黑" pitchFamily="34" charset="-122"/>
                <a:ea typeface="微软雅黑" pitchFamily="34" charset="-122"/>
              </a:rPr>
              <a:t>上一次水价调整程序是</a:t>
            </a:r>
            <a:r>
              <a:rPr lang="en-US" altLang="zh-CN" dirty="0">
                <a:latin typeface="微软雅黑" pitchFamily="34" charset="-122"/>
                <a:ea typeface="微软雅黑" pitchFamily="34" charset="-122"/>
              </a:rPr>
              <a:t>2009</a:t>
            </a:r>
            <a:r>
              <a:rPr lang="zh-CN" altLang="zh-CN" dirty="0">
                <a:latin typeface="微软雅黑" pitchFamily="34" charset="-122"/>
                <a:ea typeface="微软雅黑" pitchFamily="34" charset="-122"/>
              </a:rPr>
              <a:t>年完成的，执行是从</a:t>
            </a:r>
            <a:r>
              <a:rPr lang="en-US" altLang="zh-CN" dirty="0">
                <a:latin typeface="微软雅黑" pitchFamily="34" charset="-122"/>
                <a:ea typeface="微软雅黑" pitchFamily="34" charset="-122"/>
              </a:rPr>
              <a:t>2010</a:t>
            </a:r>
            <a:r>
              <a:rPr lang="zh-CN" altLang="zh-CN" dirty="0">
                <a:latin typeface="微软雅黑" pitchFamily="34" charset="-122"/>
                <a:ea typeface="微软雅黑" pitchFamily="34" charset="-122"/>
              </a:rPr>
              <a:t>年</a:t>
            </a:r>
            <a:r>
              <a:rPr lang="en-US" altLang="zh-CN" dirty="0">
                <a:latin typeface="微软雅黑" pitchFamily="34" charset="-122"/>
                <a:ea typeface="微软雅黑" pitchFamily="34" charset="-122"/>
              </a:rPr>
              <a:t>3</a:t>
            </a:r>
            <a:r>
              <a:rPr lang="zh-CN" altLang="zh-CN" dirty="0">
                <a:latin typeface="微软雅黑" pitchFamily="34" charset="-122"/>
                <a:ea typeface="微软雅黑" pitchFamily="34" charset="-122"/>
              </a:rPr>
              <a:t>月</a:t>
            </a:r>
            <a:r>
              <a:rPr lang="en-US" altLang="zh-CN" dirty="0">
                <a:latin typeface="微软雅黑" pitchFamily="34" charset="-122"/>
                <a:ea typeface="微软雅黑" pitchFamily="34" charset="-122"/>
              </a:rPr>
              <a:t>1</a:t>
            </a:r>
            <a:r>
              <a:rPr lang="zh-CN" altLang="zh-CN" dirty="0">
                <a:latin typeface="微软雅黑" pitchFamily="34" charset="-122"/>
                <a:ea typeface="微软雅黑" pitchFamily="34" charset="-122"/>
              </a:rPr>
              <a:t>日开始分两步实施的，水价成本监审的是</a:t>
            </a:r>
            <a:r>
              <a:rPr lang="en-US" altLang="zh-CN" dirty="0">
                <a:latin typeface="微软雅黑" pitchFamily="34" charset="-122"/>
                <a:ea typeface="微软雅黑" pitchFamily="34" charset="-122"/>
              </a:rPr>
              <a:t>2006</a:t>
            </a:r>
            <a:r>
              <a:rPr lang="zh-CN" altLang="zh-CN" dirty="0">
                <a:latin typeface="微软雅黑" pitchFamily="34" charset="-122"/>
                <a:ea typeface="微软雅黑" pitchFamily="34" charset="-122"/>
              </a:rPr>
              <a:t>、</a:t>
            </a:r>
            <a:r>
              <a:rPr lang="en-US" altLang="zh-CN" dirty="0">
                <a:latin typeface="微软雅黑" pitchFamily="34" charset="-122"/>
                <a:ea typeface="微软雅黑" pitchFamily="34" charset="-122"/>
              </a:rPr>
              <a:t>2007</a:t>
            </a:r>
            <a:r>
              <a:rPr lang="zh-CN" altLang="zh-CN" dirty="0">
                <a:latin typeface="微软雅黑" pitchFamily="34" charset="-122"/>
                <a:ea typeface="微软雅黑" pitchFamily="34" charset="-122"/>
              </a:rPr>
              <a:t>和</a:t>
            </a:r>
            <a:r>
              <a:rPr lang="en-US" altLang="zh-CN" dirty="0">
                <a:latin typeface="微软雅黑" pitchFamily="34" charset="-122"/>
                <a:ea typeface="微软雅黑" pitchFamily="34" charset="-122"/>
              </a:rPr>
              <a:t>2008</a:t>
            </a:r>
            <a:r>
              <a:rPr lang="zh-CN" altLang="zh-CN" dirty="0">
                <a:latin typeface="微软雅黑" pitchFamily="34" charset="-122"/>
                <a:ea typeface="微软雅黑" pitchFamily="34" charset="-122"/>
              </a:rPr>
              <a:t>年的成本，</a:t>
            </a:r>
            <a:r>
              <a:rPr lang="en-US" altLang="zh-CN" dirty="0">
                <a:latin typeface="微软雅黑" pitchFamily="34" charset="-122"/>
                <a:ea typeface="微软雅黑" pitchFamily="34" charset="-122"/>
              </a:rPr>
              <a:t>2008</a:t>
            </a:r>
            <a:r>
              <a:rPr lang="zh-CN" altLang="zh-CN" dirty="0">
                <a:latin typeface="微软雅黑" pitchFamily="34" charset="-122"/>
                <a:ea typeface="微软雅黑" pitchFamily="34" charset="-122"/>
              </a:rPr>
              <a:t>年</a:t>
            </a:r>
            <a:r>
              <a:rPr lang="en-US" altLang="zh-CN" dirty="0">
                <a:latin typeface="微软雅黑" pitchFamily="34" charset="-122"/>
                <a:ea typeface="微软雅黑" pitchFamily="34" charset="-122"/>
              </a:rPr>
              <a:t>12</a:t>
            </a:r>
            <a:r>
              <a:rPr lang="zh-CN" altLang="zh-CN" dirty="0">
                <a:latin typeface="微软雅黑" pitchFamily="34" charset="-122"/>
                <a:ea typeface="微软雅黑" pitchFamily="34" charset="-122"/>
              </a:rPr>
              <a:t>月</a:t>
            </a:r>
            <a:r>
              <a:rPr lang="en-US" altLang="zh-CN" dirty="0">
                <a:latin typeface="微软雅黑" pitchFamily="34" charset="-122"/>
                <a:ea typeface="微软雅黑" pitchFamily="34" charset="-122"/>
              </a:rPr>
              <a:t>31</a:t>
            </a:r>
            <a:r>
              <a:rPr lang="zh-CN" altLang="zh-CN" dirty="0">
                <a:latin typeface="微软雅黑" pitchFamily="34" charset="-122"/>
                <a:ea typeface="微软雅黑" pitchFamily="34" charset="-122"/>
              </a:rPr>
              <a:t>日为基准日评估增值和新注入的</a:t>
            </a:r>
            <a:r>
              <a:rPr lang="en-US" altLang="zh-CN" dirty="0">
                <a:latin typeface="微软雅黑" pitchFamily="34" charset="-122"/>
                <a:ea typeface="微软雅黑" pitchFamily="34" charset="-122"/>
              </a:rPr>
              <a:t>6.1</a:t>
            </a:r>
            <a:r>
              <a:rPr lang="zh-CN" altLang="zh-CN" dirty="0">
                <a:latin typeface="微软雅黑" pitchFamily="34" charset="-122"/>
                <a:ea typeface="微软雅黑" pitchFamily="34" charset="-122"/>
              </a:rPr>
              <a:t>亿新增资产折旧费未能进入水价成本，这是很大的数字。</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zh-CN" altLang="zh-CN" dirty="0">
                <a:latin typeface="微软雅黑" pitchFamily="34" charset="-122"/>
                <a:ea typeface="微软雅黑" pitchFamily="34" charset="-122"/>
              </a:rPr>
              <a:t>      要求：政府应尽快启动新的调价工作，在新一轮水价调整纳入水价成本之前，由政府对这部分折旧成本予以补偿，补偿方式可与上述方式相同。其实，这两个事项是一脉相承的同一件事情，自来水公司经营期间的亏损也主要是该部分未提折旧费造成的。政府经过反复推敲讨论，同意建议。</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zh-CN" altLang="zh-CN" dirty="0">
                <a:latin typeface="微软雅黑" pitchFamily="34" charset="-122"/>
                <a:ea typeface="微软雅黑" pitchFamily="34" charset="-122"/>
              </a:rPr>
              <a:t>    截止</a:t>
            </a:r>
            <a:r>
              <a:rPr lang="en-US" altLang="zh-CN" dirty="0">
                <a:latin typeface="微软雅黑" pitchFamily="34" charset="-122"/>
                <a:ea typeface="微软雅黑" pitchFamily="34" charset="-122"/>
              </a:rPr>
              <a:t>2015</a:t>
            </a:r>
            <a:r>
              <a:rPr lang="zh-CN" altLang="zh-CN" dirty="0">
                <a:latin typeface="微软雅黑" pitchFamily="34" charset="-122"/>
                <a:ea typeface="微软雅黑" pitchFamily="34" charset="-122"/>
              </a:rPr>
              <a:t>年底的补偿额和利息额已经确认、清算处理</a:t>
            </a:r>
            <a:r>
              <a:rPr lang="zh-CN" altLang="zh-CN" dirty="0" smtClean="0">
                <a:latin typeface="微软雅黑" pitchFamily="34" charset="-122"/>
                <a:ea typeface="微软雅黑" pitchFamily="34" charset="-122"/>
              </a:rPr>
              <a:t>。</a:t>
            </a:r>
            <a:endParaRPr lang="zh-CN" altLang="zh-CN" dirty="0">
              <a:latin typeface="微软雅黑" pitchFamily="34" charset="-122"/>
              <a:ea typeface="微软雅黑"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934720" y="1115060"/>
            <a:ext cx="7705090" cy="2600325"/>
            <a:chOff x="1472" y="1756"/>
            <a:chExt cx="12134" cy="4095"/>
          </a:xfrm>
        </p:grpSpPr>
        <p:sp>
          <p:nvSpPr>
            <p:cNvPr id="4" name="右箭头 3"/>
            <p:cNvSpPr/>
            <p:nvPr/>
          </p:nvSpPr>
          <p:spPr>
            <a:xfrm>
              <a:off x="1472" y="1985"/>
              <a:ext cx="12134" cy="2041"/>
            </a:xfrm>
            <a:prstGeom prst="rightArrow">
              <a:avLst/>
            </a:prstGeom>
            <a:gradFill rotWithShape="1">
              <a:gsLst>
                <a:gs pos="0">
                  <a:srgbClr val="D19049">
                    <a:shade val="51000"/>
                    <a:satMod val="130000"/>
                  </a:srgbClr>
                </a:gs>
                <a:gs pos="80000">
                  <a:srgbClr val="D19049">
                    <a:shade val="93000"/>
                    <a:satMod val="130000"/>
                  </a:srgbClr>
                </a:gs>
                <a:gs pos="100000">
                  <a:srgbClr val="D19049">
                    <a:shade val="94000"/>
                    <a:satMod val="135000"/>
                  </a:srgbClr>
                </a:gs>
              </a:gsLst>
              <a:lin ang="16200000" scaled="0"/>
            </a:gradFill>
            <a:effectLst>
              <a:outerShdw blurRad="40000" dist="23000" dir="54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cxnSp>
          <p:nvCxnSpPr>
            <p:cNvPr id="6" name="直接连接符 5"/>
            <p:cNvCxnSpPr/>
            <p:nvPr/>
          </p:nvCxnSpPr>
          <p:spPr>
            <a:xfrm>
              <a:off x="5271" y="1787"/>
              <a:ext cx="0" cy="2239"/>
            </a:xfrm>
            <a:prstGeom prst="line">
              <a:avLst/>
            </a:prstGeom>
            <a:noFill/>
            <a:ln w="38100" cap="flat" cmpd="sng" algn="ctr">
              <a:solidFill>
                <a:srgbClr val="8CADAE"/>
              </a:solidFill>
              <a:prstDash val="sysDash"/>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cxnSp>
          <p:nvCxnSpPr>
            <p:cNvPr id="9" name="直接连接符 8"/>
            <p:cNvCxnSpPr/>
            <p:nvPr/>
          </p:nvCxnSpPr>
          <p:spPr>
            <a:xfrm>
              <a:off x="9127" y="1787"/>
              <a:ext cx="0" cy="2239"/>
            </a:xfrm>
            <a:prstGeom prst="line">
              <a:avLst/>
            </a:prstGeom>
            <a:noFill/>
            <a:ln w="38100" cap="flat" cmpd="sng" algn="ctr">
              <a:solidFill>
                <a:srgbClr val="8CADAE"/>
              </a:solidFill>
              <a:prstDash val="sysDash"/>
            </a:ln>
            <a:effectLst>
              <a:outerShdw blurRad="40000" dist="23000" dir="5400000" rotWithShape="0">
                <a:srgbClr val="000000">
                  <a:alpha val="35000"/>
                </a:srgbClr>
              </a:outerShdw>
            </a:effectLst>
          </p:spPr>
          <p:style>
            <a:lnRef idx="3">
              <a:schemeClr val="accent3"/>
            </a:lnRef>
            <a:fillRef idx="0">
              <a:schemeClr val="accent3"/>
            </a:fillRef>
            <a:effectRef idx="2">
              <a:schemeClr val="accent3"/>
            </a:effectRef>
            <a:fontRef idx="minor">
              <a:schemeClr val="tx1"/>
            </a:fontRef>
          </p:style>
        </p:cxnSp>
        <p:sp>
          <p:nvSpPr>
            <p:cNvPr id="12" name="等腰三角形 11"/>
            <p:cNvSpPr/>
            <p:nvPr/>
          </p:nvSpPr>
          <p:spPr>
            <a:xfrm>
              <a:off x="4931" y="4195"/>
              <a:ext cx="680" cy="466"/>
            </a:xfrm>
            <a:prstGeom prst="triangle">
              <a:avLst/>
            </a:prstGeom>
            <a:solidFill>
              <a:srgbClr val="D16349"/>
            </a:solidFill>
            <a:ln w="25400" cap="flat" cmpd="sng" algn="ctr">
              <a:solidFill>
                <a:srgbClr val="D16349">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a:off x="8786" y="4148"/>
              <a:ext cx="680" cy="466"/>
            </a:xfrm>
            <a:prstGeom prst="triangle">
              <a:avLst/>
            </a:prstGeom>
            <a:solidFill>
              <a:srgbClr val="D16349"/>
            </a:solidFill>
            <a:ln w="25400" cap="flat" cmpd="sng" algn="ctr">
              <a:solidFill>
                <a:srgbClr val="D16349">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TextBox 13"/>
            <p:cNvSpPr txBox="1"/>
            <p:nvPr/>
          </p:nvSpPr>
          <p:spPr>
            <a:xfrm>
              <a:off x="1698" y="1756"/>
              <a:ext cx="3233" cy="582"/>
            </a:xfrm>
            <a:prstGeom prst="rect">
              <a:avLst/>
            </a:prstGeom>
            <a:noFill/>
          </p:spPr>
          <p:txBody>
            <a:bodyPr wrap="square" rtlCol="0">
              <a:spAutoFit/>
            </a:bodyPr>
            <a:lstStyle/>
            <a:p>
              <a:pPr algn="ctr"/>
              <a:r>
                <a:rPr lang="en-US" altLang="zh-CN"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XX</a:t>
              </a:r>
              <a:r>
                <a:rPr lang="zh-CN" altLang="en-US"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自来水公司</a:t>
              </a:r>
              <a:endParaRPr lang="zh-CN" altLang="en-US"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5" name="TextBox 14"/>
            <p:cNvSpPr txBox="1"/>
            <p:nvPr/>
          </p:nvSpPr>
          <p:spPr>
            <a:xfrm>
              <a:off x="5385" y="1771"/>
              <a:ext cx="3514" cy="582"/>
            </a:xfrm>
            <a:prstGeom prst="rect">
              <a:avLst/>
            </a:prstGeom>
            <a:noFill/>
          </p:spPr>
          <p:txBody>
            <a:bodyPr wrap="square" rtlCol="0">
              <a:spAutoFit/>
            </a:bodyPr>
            <a:lstStyle/>
            <a:p>
              <a:pPr algn="ctr"/>
              <a:r>
                <a:rPr lang="en-US" altLang="zh-CN"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XX</a:t>
              </a:r>
              <a:r>
                <a:rPr lang="zh-CN" altLang="en-US"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自来水有限公司</a:t>
              </a:r>
              <a:endParaRPr lang="zh-CN" altLang="en-US"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6" name="TextBox 15"/>
            <p:cNvSpPr txBox="1"/>
            <p:nvPr/>
          </p:nvSpPr>
          <p:spPr>
            <a:xfrm>
              <a:off x="9127" y="1787"/>
              <a:ext cx="3514" cy="582"/>
            </a:xfrm>
            <a:prstGeom prst="rect">
              <a:avLst/>
            </a:prstGeom>
            <a:noFill/>
          </p:spPr>
          <p:txBody>
            <a:bodyPr wrap="square" rtlCol="0">
              <a:spAutoFit/>
            </a:bodyPr>
            <a:lstStyle/>
            <a:p>
              <a:pPr algn="ctr"/>
              <a:r>
                <a:rPr lang="zh-CN" altLang="en-US"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项目公司</a:t>
              </a:r>
              <a:endParaRPr lang="zh-CN" altLang="en-US"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7" name="TextBox 16"/>
            <p:cNvSpPr txBox="1"/>
            <p:nvPr/>
          </p:nvSpPr>
          <p:spPr>
            <a:xfrm>
              <a:off x="1689" y="2502"/>
              <a:ext cx="3233" cy="1018"/>
            </a:xfrm>
            <a:prstGeom prst="rect">
              <a:avLst/>
            </a:prstGeom>
            <a:noFill/>
          </p:spPr>
          <p:txBody>
            <a:bodyPr wrap="square" rtlCol="0">
              <a:spAutoFit/>
            </a:bodyPr>
            <a:lstStyle/>
            <a:p>
              <a:pPr algn="ctr"/>
              <a:r>
                <a:rPr lang="zh-CN" altLang="en-US" b="1" dirty="0" smtClean="0">
                  <a:solidFill>
                    <a:schemeClr val="tx1"/>
                  </a:solidFill>
                  <a:latin typeface="微软雅黑" pitchFamily="34" charset="-122"/>
                  <a:ea typeface="微软雅黑" pitchFamily="34" charset="-122"/>
                </a:rPr>
                <a:t>资产</a:t>
              </a:r>
              <a:r>
                <a:rPr lang="en-US" altLang="zh-CN" b="1" dirty="0" smtClean="0">
                  <a:solidFill>
                    <a:schemeClr val="tx1"/>
                  </a:solidFill>
                  <a:latin typeface="微软雅黑" pitchFamily="34" charset="-122"/>
                  <a:ea typeface="微软雅黑" pitchFamily="34" charset="-122"/>
                </a:rPr>
                <a:t>5.9</a:t>
              </a:r>
              <a:r>
                <a:rPr lang="zh-CN" altLang="en-US" b="1" dirty="0" smtClean="0">
                  <a:solidFill>
                    <a:schemeClr val="tx1"/>
                  </a:solidFill>
                  <a:latin typeface="微软雅黑" pitchFamily="34" charset="-122"/>
                  <a:ea typeface="微软雅黑" pitchFamily="34" charset="-122"/>
                </a:rPr>
                <a:t>亿元</a:t>
              </a:r>
              <a:endParaRPr lang="zh-CN" altLang="en-US" b="1" dirty="0" smtClean="0">
                <a:solidFill>
                  <a:schemeClr val="tx1"/>
                </a:solidFill>
                <a:latin typeface="微软雅黑" pitchFamily="34" charset="-122"/>
                <a:ea typeface="微软雅黑" pitchFamily="34" charset="-122"/>
              </a:endParaRPr>
            </a:p>
            <a:p>
              <a:pPr algn="ctr"/>
              <a:r>
                <a:rPr lang="zh-CN" altLang="en-US" b="1" dirty="0">
                  <a:solidFill>
                    <a:schemeClr val="tx1"/>
                  </a:solidFill>
                  <a:latin typeface="微软雅黑" pitchFamily="34" charset="-122"/>
                  <a:ea typeface="微软雅黑" pitchFamily="34" charset="-122"/>
                </a:rPr>
                <a:t>年</a:t>
              </a:r>
              <a:r>
                <a:rPr lang="zh-CN" altLang="en-US" b="1" dirty="0" smtClean="0">
                  <a:solidFill>
                    <a:schemeClr val="tx1"/>
                  </a:solidFill>
                  <a:latin typeface="微软雅黑" pitchFamily="34" charset="-122"/>
                  <a:ea typeface="微软雅黑" pitchFamily="34" charset="-122"/>
                </a:rPr>
                <a:t>折旧</a:t>
              </a:r>
              <a:r>
                <a:rPr lang="en-US" altLang="zh-CN" b="1" dirty="0" smtClean="0">
                  <a:solidFill>
                    <a:schemeClr val="tx1"/>
                  </a:solidFill>
                  <a:latin typeface="微软雅黑" pitchFamily="34" charset="-122"/>
                  <a:ea typeface="微软雅黑" pitchFamily="34" charset="-122"/>
                </a:rPr>
                <a:t>3000</a:t>
              </a:r>
              <a:r>
                <a:rPr lang="zh-CN" altLang="en-US" b="1" dirty="0" smtClean="0">
                  <a:solidFill>
                    <a:schemeClr val="tx1"/>
                  </a:solidFill>
                  <a:latin typeface="微软雅黑" pitchFamily="34" charset="-122"/>
                  <a:ea typeface="微软雅黑" pitchFamily="34" charset="-122"/>
                </a:rPr>
                <a:t>万元</a:t>
              </a:r>
              <a:endParaRPr lang="zh-CN" altLang="en-US" b="1" dirty="0" smtClean="0">
                <a:solidFill>
                  <a:schemeClr val="tx1"/>
                </a:solidFill>
                <a:latin typeface="微软雅黑" pitchFamily="34" charset="-122"/>
                <a:ea typeface="微软雅黑" pitchFamily="34" charset="-122"/>
              </a:endParaRPr>
            </a:p>
          </p:txBody>
        </p:sp>
        <p:sp>
          <p:nvSpPr>
            <p:cNvPr id="18" name="TextBox 17"/>
            <p:cNvSpPr txBox="1"/>
            <p:nvPr/>
          </p:nvSpPr>
          <p:spPr>
            <a:xfrm>
              <a:off x="5385" y="2502"/>
              <a:ext cx="3459" cy="1038"/>
            </a:xfrm>
            <a:prstGeom prst="rect">
              <a:avLst/>
            </a:prstGeom>
            <a:noFill/>
          </p:spPr>
          <p:txBody>
            <a:bodyPr wrap="square" rtlCol="0">
              <a:spAutoFit/>
            </a:bodyPr>
            <a:lstStyle/>
            <a:p>
              <a:pPr algn="ctr"/>
              <a:r>
                <a:rPr lang="zh-CN" altLang="en-US" b="1" dirty="0" smtClean="0">
                  <a:solidFill>
                    <a:schemeClr val="tx1"/>
                  </a:solidFill>
                  <a:latin typeface="微软雅黑" pitchFamily="34" charset="-122"/>
                  <a:ea typeface="微软雅黑" pitchFamily="34" charset="-122"/>
                </a:rPr>
                <a:t>资产</a:t>
              </a:r>
              <a:r>
                <a:rPr lang="en-US" altLang="zh-CN" b="1" dirty="0" smtClean="0">
                  <a:solidFill>
                    <a:schemeClr val="tx1"/>
                  </a:solidFill>
                  <a:latin typeface="微软雅黑" pitchFamily="34" charset="-122"/>
                  <a:ea typeface="微软雅黑" pitchFamily="34" charset="-122"/>
                </a:rPr>
                <a:t>12</a:t>
              </a:r>
              <a:r>
                <a:rPr lang="zh-CN" altLang="en-US" b="1" dirty="0" smtClean="0">
                  <a:solidFill>
                    <a:schemeClr val="tx1"/>
                  </a:solidFill>
                  <a:latin typeface="微软雅黑" pitchFamily="34" charset="-122"/>
                  <a:ea typeface="微软雅黑" pitchFamily="34" charset="-122"/>
                </a:rPr>
                <a:t>亿元</a:t>
              </a:r>
              <a:endParaRPr lang="zh-CN" altLang="en-US" b="1" dirty="0" smtClean="0">
                <a:solidFill>
                  <a:schemeClr val="tx1"/>
                </a:solidFill>
                <a:latin typeface="微软雅黑" pitchFamily="34" charset="-122"/>
                <a:ea typeface="微软雅黑" pitchFamily="34" charset="-122"/>
              </a:endParaRPr>
            </a:p>
            <a:p>
              <a:pPr algn="ctr"/>
              <a:r>
                <a:rPr lang="zh-CN" altLang="en-US" b="1" dirty="0">
                  <a:solidFill>
                    <a:schemeClr val="tx1"/>
                  </a:solidFill>
                  <a:latin typeface="微软雅黑" pitchFamily="34" charset="-122"/>
                  <a:ea typeface="微软雅黑" pitchFamily="34" charset="-122"/>
                </a:rPr>
                <a:t>年</a:t>
              </a:r>
              <a:r>
                <a:rPr lang="zh-CN" altLang="en-US" b="1" dirty="0" smtClean="0">
                  <a:solidFill>
                    <a:schemeClr val="tx1"/>
                  </a:solidFill>
                  <a:latin typeface="微软雅黑" pitchFamily="34" charset="-122"/>
                  <a:ea typeface="微软雅黑" pitchFamily="34" charset="-122"/>
                </a:rPr>
                <a:t>折仍旧</a:t>
              </a:r>
              <a:r>
                <a:rPr lang="en-US" altLang="zh-CN" b="1" dirty="0" smtClean="0">
                  <a:solidFill>
                    <a:schemeClr val="tx1"/>
                  </a:solidFill>
                  <a:latin typeface="微软雅黑" pitchFamily="34" charset="-122"/>
                  <a:ea typeface="微软雅黑" pitchFamily="34" charset="-122"/>
                </a:rPr>
                <a:t>3000</a:t>
              </a:r>
              <a:r>
                <a:rPr lang="zh-CN" altLang="en-US" b="1" dirty="0" smtClean="0">
                  <a:solidFill>
                    <a:schemeClr val="tx1"/>
                  </a:solidFill>
                  <a:latin typeface="微软雅黑" pitchFamily="34" charset="-122"/>
                  <a:ea typeface="微软雅黑" pitchFamily="34" charset="-122"/>
                </a:rPr>
                <a:t>万元</a:t>
              </a:r>
              <a:endParaRPr lang="zh-CN" altLang="en-US" b="1" dirty="0" smtClean="0">
                <a:solidFill>
                  <a:schemeClr val="tx1"/>
                </a:solidFill>
                <a:latin typeface="微软雅黑" pitchFamily="34" charset="-122"/>
                <a:ea typeface="微软雅黑" pitchFamily="34" charset="-122"/>
              </a:endParaRPr>
            </a:p>
          </p:txBody>
        </p:sp>
        <p:sp>
          <p:nvSpPr>
            <p:cNvPr id="19" name="TextBox 18"/>
            <p:cNvSpPr txBox="1"/>
            <p:nvPr/>
          </p:nvSpPr>
          <p:spPr>
            <a:xfrm>
              <a:off x="9267" y="2509"/>
              <a:ext cx="3233" cy="1018"/>
            </a:xfrm>
            <a:prstGeom prst="rect">
              <a:avLst/>
            </a:prstGeom>
            <a:noFill/>
          </p:spPr>
          <p:txBody>
            <a:bodyPr wrap="square" rtlCol="0">
              <a:spAutoFit/>
            </a:bodyPr>
            <a:lstStyle/>
            <a:p>
              <a:pPr algn="ctr"/>
              <a:r>
                <a:rPr lang="zh-CN" altLang="en-US" b="1" dirty="0" smtClean="0">
                  <a:solidFill>
                    <a:schemeClr val="tx1"/>
                  </a:solidFill>
                  <a:latin typeface="微软雅黑" pitchFamily="34" charset="-122"/>
                  <a:ea typeface="微软雅黑" pitchFamily="34" charset="-122"/>
                </a:rPr>
                <a:t>资产</a:t>
              </a:r>
              <a:r>
                <a:rPr lang="en-US" altLang="zh-CN" b="1" dirty="0" smtClean="0">
                  <a:solidFill>
                    <a:schemeClr val="tx1"/>
                  </a:solidFill>
                  <a:latin typeface="微软雅黑" pitchFamily="34" charset="-122"/>
                  <a:ea typeface="微软雅黑" pitchFamily="34" charset="-122"/>
                </a:rPr>
                <a:t>12</a:t>
              </a:r>
              <a:r>
                <a:rPr lang="zh-CN" altLang="en-US" b="1" dirty="0" smtClean="0">
                  <a:solidFill>
                    <a:schemeClr val="tx1"/>
                  </a:solidFill>
                  <a:latin typeface="微软雅黑" pitchFamily="34" charset="-122"/>
                  <a:ea typeface="微软雅黑" pitchFamily="34" charset="-122"/>
                </a:rPr>
                <a:t>亿元</a:t>
              </a:r>
              <a:endParaRPr lang="zh-CN" altLang="en-US" b="1" dirty="0" smtClean="0">
                <a:solidFill>
                  <a:schemeClr val="tx1"/>
                </a:solidFill>
                <a:latin typeface="微软雅黑" pitchFamily="34" charset="-122"/>
                <a:ea typeface="微软雅黑" pitchFamily="34" charset="-122"/>
              </a:endParaRPr>
            </a:p>
            <a:p>
              <a:pPr algn="ctr"/>
              <a:r>
                <a:rPr lang="zh-CN" altLang="en-US" b="1" dirty="0">
                  <a:solidFill>
                    <a:schemeClr val="tx1"/>
                  </a:solidFill>
                  <a:latin typeface="微软雅黑" pitchFamily="34" charset="-122"/>
                  <a:ea typeface="微软雅黑" pitchFamily="34" charset="-122"/>
                </a:rPr>
                <a:t>年</a:t>
              </a:r>
              <a:r>
                <a:rPr lang="zh-CN" altLang="en-US" b="1" dirty="0" smtClean="0">
                  <a:solidFill>
                    <a:schemeClr val="tx1"/>
                  </a:solidFill>
                  <a:latin typeface="微软雅黑" pitchFamily="34" charset="-122"/>
                  <a:ea typeface="微软雅黑" pitchFamily="34" charset="-122"/>
                </a:rPr>
                <a:t>折旧</a:t>
              </a:r>
              <a:r>
                <a:rPr lang="en-US" altLang="zh-CN" b="1" dirty="0" smtClean="0">
                  <a:solidFill>
                    <a:schemeClr val="tx1"/>
                  </a:solidFill>
                  <a:latin typeface="微软雅黑" pitchFamily="34" charset="-122"/>
                  <a:ea typeface="微软雅黑" pitchFamily="34" charset="-122"/>
                </a:rPr>
                <a:t>7000</a:t>
              </a:r>
              <a:r>
                <a:rPr lang="zh-CN" altLang="en-US" b="1" dirty="0" smtClean="0">
                  <a:solidFill>
                    <a:schemeClr val="tx1"/>
                  </a:solidFill>
                  <a:latin typeface="微软雅黑" pitchFamily="34" charset="-122"/>
                  <a:ea typeface="微软雅黑" pitchFamily="34" charset="-122"/>
                </a:rPr>
                <a:t>万元</a:t>
              </a:r>
              <a:endParaRPr lang="zh-CN" altLang="en-US" b="1" dirty="0" smtClean="0">
                <a:solidFill>
                  <a:schemeClr val="tx1"/>
                </a:solidFill>
                <a:latin typeface="微软雅黑" pitchFamily="34" charset="-122"/>
                <a:ea typeface="微软雅黑" pitchFamily="34" charset="-122"/>
              </a:endParaRPr>
            </a:p>
          </p:txBody>
        </p:sp>
        <p:sp>
          <p:nvSpPr>
            <p:cNvPr id="20" name="TextBox 19"/>
            <p:cNvSpPr txBox="1"/>
            <p:nvPr/>
          </p:nvSpPr>
          <p:spPr>
            <a:xfrm>
              <a:off x="3477" y="4833"/>
              <a:ext cx="3514" cy="1018"/>
            </a:xfrm>
            <a:prstGeom prst="rect">
              <a:avLst/>
            </a:prstGeom>
            <a:noFill/>
          </p:spPr>
          <p:txBody>
            <a:bodyPr wrap="square" rtlCol="0">
              <a:spAutoFit/>
            </a:bodyPr>
            <a:lstStyle/>
            <a:p>
              <a:pPr algn="ctr"/>
              <a:r>
                <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2008</a:t>
              </a: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年</a:t>
              </a:r>
              <a:r>
                <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12</a:t>
              </a: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月</a:t>
              </a:r>
              <a:r>
                <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30</a:t>
              </a: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日</a:t>
              </a:r>
              <a:endPar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a:p>
              <a:pPr algn="ctr"/>
              <a:r>
                <a:rPr lang="zh-CN" altLang="en-US"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评估基准日</a:t>
              </a:r>
              <a:endParaRPr lang="zh-CN" altLang="en-US"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1" name="TextBox 20"/>
            <p:cNvSpPr txBox="1"/>
            <p:nvPr/>
          </p:nvSpPr>
          <p:spPr>
            <a:xfrm>
              <a:off x="7510" y="4810"/>
              <a:ext cx="3204" cy="1038"/>
            </a:xfrm>
            <a:prstGeom prst="rect">
              <a:avLst/>
            </a:prstGeom>
            <a:noFill/>
          </p:spPr>
          <p:txBody>
            <a:bodyPr wrap="square" rtlCol="0">
              <a:spAutoFit/>
            </a:bodyPr>
            <a:lstStyle/>
            <a:p>
              <a:pPr algn="ctr"/>
              <a:r>
                <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2011</a:t>
              </a: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年</a:t>
              </a:r>
              <a:r>
                <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4</a:t>
              </a: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月</a:t>
              </a:r>
              <a:r>
                <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1</a:t>
              </a: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日</a:t>
              </a:r>
              <a:endParaRPr lang="en-US" altLang="zh-CN"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a:p>
              <a:pPr algn="ctr"/>
              <a:r>
                <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正式交接日</a:t>
              </a:r>
              <a:endParaRPr lang="zh-CN" altLang="en-US"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grpSp>
      <p:sp>
        <p:nvSpPr>
          <p:cNvPr id="25" name="矩形 24"/>
          <p:cNvSpPr/>
          <p:nvPr/>
        </p:nvSpPr>
        <p:spPr>
          <a:xfrm>
            <a:off x="719572" y="4869160"/>
            <a:ext cx="900100" cy="360040"/>
          </a:xfrm>
          <a:prstGeom prst="rect">
            <a:avLst/>
          </a:prstGeom>
          <a:solidFill>
            <a:srgbClr val="FFC000"/>
          </a:solidFill>
          <a:ln w="25400" cap="flat" cmpd="sng" algn="ctr">
            <a:solidFill>
              <a:srgbClr val="D16349">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1619672" y="4869160"/>
            <a:ext cx="900100" cy="360040"/>
          </a:xfrm>
          <a:prstGeom prst="rect">
            <a:avLst/>
          </a:prstGeom>
          <a:solidFill>
            <a:srgbClr val="FFFF00"/>
          </a:solidFill>
          <a:ln w="25400" cap="flat" cmpd="sng" algn="ctr">
            <a:solidFill>
              <a:srgbClr val="D16349">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2519772" y="4869160"/>
            <a:ext cx="900100" cy="360040"/>
          </a:xfrm>
          <a:prstGeom prst="rect">
            <a:avLst/>
          </a:prstGeom>
          <a:solidFill>
            <a:srgbClr val="92D050"/>
          </a:solidFill>
          <a:ln w="25400" cap="flat" cmpd="sng" algn="ctr">
            <a:solidFill>
              <a:srgbClr val="D16349">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3419872" y="4869160"/>
            <a:ext cx="900100" cy="360040"/>
          </a:xfrm>
          <a:prstGeom prst="rect">
            <a:avLst/>
          </a:prstGeom>
          <a:solidFill>
            <a:srgbClr val="00B050"/>
          </a:solidFill>
          <a:ln w="25400" cap="flat" cmpd="sng" algn="ctr">
            <a:solidFill>
              <a:srgbClr val="D16349">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4302612" y="4869160"/>
            <a:ext cx="900100" cy="360040"/>
          </a:xfrm>
          <a:prstGeom prst="rect">
            <a:avLst/>
          </a:prstGeom>
          <a:solidFill>
            <a:srgbClr val="00B0F0"/>
          </a:solidFill>
          <a:ln w="25400" cap="flat" cmpd="sng" algn="ctr">
            <a:solidFill>
              <a:srgbClr val="D16349">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nvSpPr>
        <p:spPr>
          <a:xfrm>
            <a:off x="5202712" y="4869160"/>
            <a:ext cx="900100" cy="360040"/>
          </a:xfrm>
          <a:prstGeom prst="rect">
            <a:avLst/>
          </a:prstGeom>
          <a:solidFill>
            <a:srgbClr val="0070C0"/>
          </a:solidFill>
          <a:ln w="25400" cap="flat" cmpd="sng" algn="ctr">
            <a:solidFill>
              <a:srgbClr val="D16349">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6102812" y="4869160"/>
            <a:ext cx="900100" cy="360040"/>
          </a:xfrm>
          <a:prstGeom prst="rect">
            <a:avLst/>
          </a:prstGeom>
          <a:solidFill>
            <a:srgbClr val="D16349"/>
          </a:solidFill>
          <a:ln w="25400" cap="flat" cmpd="sng" algn="ctr">
            <a:solidFill>
              <a:srgbClr val="D16349">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右箭头 31"/>
          <p:cNvSpPr/>
          <p:nvPr/>
        </p:nvSpPr>
        <p:spPr>
          <a:xfrm>
            <a:off x="7002912" y="4686522"/>
            <a:ext cx="1097480" cy="722351"/>
          </a:xfrm>
          <a:prstGeom prst="rightArrow">
            <a:avLst/>
          </a:prstGeom>
          <a:solidFill>
            <a:srgbClr val="D16349"/>
          </a:solidFill>
          <a:ln w="25400" cap="flat" cmpd="sng" algn="ctr">
            <a:solidFill>
              <a:srgbClr val="D16349">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TextBox 32"/>
          <p:cNvSpPr txBox="1"/>
          <p:nvPr/>
        </p:nvSpPr>
        <p:spPr>
          <a:xfrm>
            <a:off x="683568" y="5296991"/>
            <a:ext cx="1026435" cy="338554"/>
          </a:xfrm>
          <a:prstGeom prst="rect">
            <a:avLst/>
          </a:prstGeom>
          <a:noFill/>
        </p:spPr>
        <p:txBody>
          <a:bodyPr wrap="square" rtlCol="0">
            <a:spAutoFit/>
          </a:bodyPr>
          <a:lstStyle/>
          <a:p>
            <a:pPr algn="ctr"/>
            <a:r>
              <a:rPr lang="en-US" altLang="zh-CN"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2006</a:t>
            </a:r>
            <a:r>
              <a:rPr lang="zh-CN" altLang="en-US"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年</a:t>
            </a:r>
            <a:endParaRPr lang="zh-CN" altLang="en-US" sz="16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4" name="TextBox 33"/>
          <p:cNvSpPr txBox="1"/>
          <p:nvPr/>
        </p:nvSpPr>
        <p:spPr>
          <a:xfrm>
            <a:off x="1619672" y="5296991"/>
            <a:ext cx="1026435" cy="338554"/>
          </a:xfrm>
          <a:prstGeom prst="rect">
            <a:avLst/>
          </a:prstGeom>
          <a:noFill/>
        </p:spPr>
        <p:txBody>
          <a:bodyPr wrap="square" rtlCol="0">
            <a:spAutoFit/>
          </a:bodyPr>
          <a:lstStyle/>
          <a:p>
            <a:pPr algn="ctr"/>
            <a:r>
              <a:rPr lang="en-US" altLang="zh-CN"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2007</a:t>
            </a:r>
            <a:r>
              <a:rPr lang="zh-CN" altLang="en-US"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年</a:t>
            </a:r>
            <a:endParaRPr lang="zh-CN" altLang="en-US" sz="16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5" name="TextBox 34"/>
          <p:cNvSpPr txBox="1"/>
          <p:nvPr/>
        </p:nvSpPr>
        <p:spPr>
          <a:xfrm>
            <a:off x="2519772" y="5296991"/>
            <a:ext cx="1026435" cy="338554"/>
          </a:xfrm>
          <a:prstGeom prst="rect">
            <a:avLst/>
          </a:prstGeom>
          <a:noFill/>
        </p:spPr>
        <p:txBody>
          <a:bodyPr wrap="square" rtlCol="0">
            <a:spAutoFit/>
          </a:bodyPr>
          <a:lstStyle/>
          <a:p>
            <a:pPr algn="ctr"/>
            <a:r>
              <a:rPr lang="en-US" altLang="zh-CN"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2008</a:t>
            </a:r>
            <a:r>
              <a:rPr lang="zh-CN" altLang="en-US"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年</a:t>
            </a:r>
            <a:endParaRPr lang="zh-CN" altLang="en-US" sz="16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6" name="TextBox 35"/>
          <p:cNvSpPr txBox="1"/>
          <p:nvPr/>
        </p:nvSpPr>
        <p:spPr>
          <a:xfrm>
            <a:off x="3385862" y="5296991"/>
            <a:ext cx="1026435" cy="338554"/>
          </a:xfrm>
          <a:prstGeom prst="rect">
            <a:avLst/>
          </a:prstGeom>
          <a:noFill/>
        </p:spPr>
        <p:txBody>
          <a:bodyPr wrap="square" rtlCol="0">
            <a:spAutoFit/>
          </a:bodyPr>
          <a:lstStyle/>
          <a:p>
            <a:pPr algn="ctr"/>
            <a:r>
              <a:rPr lang="en-US" altLang="zh-CN"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2009</a:t>
            </a:r>
            <a:r>
              <a:rPr lang="zh-CN" altLang="en-US"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年</a:t>
            </a:r>
            <a:endParaRPr lang="zh-CN" altLang="en-US" sz="16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7" name="TextBox 36"/>
          <p:cNvSpPr txBox="1"/>
          <p:nvPr/>
        </p:nvSpPr>
        <p:spPr>
          <a:xfrm>
            <a:off x="4259104" y="5296991"/>
            <a:ext cx="1026435" cy="338554"/>
          </a:xfrm>
          <a:prstGeom prst="rect">
            <a:avLst/>
          </a:prstGeom>
          <a:noFill/>
        </p:spPr>
        <p:txBody>
          <a:bodyPr wrap="square" rtlCol="0">
            <a:spAutoFit/>
          </a:bodyPr>
          <a:lstStyle/>
          <a:p>
            <a:pPr algn="ctr"/>
            <a:r>
              <a:rPr lang="en-US" altLang="zh-CN"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2010</a:t>
            </a:r>
            <a:r>
              <a:rPr lang="zh-CN" altLang="en-US"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年</a:t>
            </a:r>
            <a:endParaRPr lang="zh-CN" altLang="en-US" sz="16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8" name="TextBox 37"/>
          <p:cNvSpPr txBox="1"/>
          <p:nvPr/>
        </p:nvSpPr>
        <p:spPr>
          <a:xfrm>
            <a:off x="5148064" y="5296991"/>
            <a:ext cx="1026435" cy="338554"/>
          </a:xfrm>
          <a:prstGeom prst="rect">
            <a:avLst/>
          </a:prstGeom>
          <a:noFill/>
        </p:spPr>
        <p:txBody>
          <a:bodyPr wrap="square" rtlCol="0">
            <a:spAutoFit/>
          </a:bodyPr>
          <a:lstStyle/>
          <a:p>
            <a:pPr algn="ctr"/>
            <a:r>
              <a:rPr lang="en-US" altLang="zh-CN"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2011</a:t>
            </a:r>
            <a:r>
              <a:rPr lang="zh-CN" altLang="en-US"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年</a:t>
            </a:r>
            <a:endParaRPr lang="zh-CN" altLang="en-US" sz="16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42" name="等腰三角形 41"/>
          <p:cNvSpPr/>
          <p:nvPr/>
        </p:nvSpPr>
        <p:spPr>
          <a:xfrm rot="10800000">
            <a:off x="5364212" y="4581196"/>
            <a:ext cx="432048" cy="296024"/>
          </a:xfrm>
          <a:prstGeom prst="triangle">
            <a:avLst/>
          </a:prstGeom>
          <a:solidFill>
            <a:srgbClr val="D16349"/>
          </a:solidFill>
          <a:ln w="25400" cap="flat" cmpd="sng" algn="ctr">
            <a:solidFill>
              <a:srgbClr val="D16349">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TextBox 42"/>
          <p:cNvSpPr txBox="1"/>
          <p:nvPr/>
        </p:nvSpPr>
        <p:spPr>
          <a:xfrm>
            <a:off x="5220474" y="4220838"/>
            <a:ext cx="766747" cy="338554"/>
          </a:xfrm>
          <a:prstGeom prst="rect">
            <a:avLst/>
          </a:prstGeom>
          <a:noFill/>
        </p:spPr>
        <p:txBody>
          <a:bodyPr wrap="square" rtlCol="0">
            <a:spAutoFit/>
          </a:bodyPr>
          <a:lstStyle/>
          <a:p>
            <a:pPr algn="ctr"/>
            <a:r>
              <a:rPr lang="zh-CN" altLang="en-US"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调价</a:t>
            </a:r>
            <a:endParaRPr lang="zh-CN" altLang="en-US" sz="16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44" name="等腰三角形 43"/>
          <p:cNvSpPr/>
          <p:nvPr/>
        </p:nvSpPr>
        <p:spPr>
          <a:xfrm rot="10800000">
            <a:off x="4456736" y="4561947"/>
            <a:ext cx="432048" cy="296024"/>
          </a:xfrm>
          <a:prstGeom prst="triangle">
            <a:avLst/>
          </a:prstGeom>
          <a:solidFill>
            <a:srgbClr val="D16349"/>
          </a:solidFill>
          <a:ln w="25400" cap="flat" cmpd="sng" algn="ctr">
            <a:solidFill>
              <a:srgbClr val="D16349">
                <a:shade val="50000"/>
              </a:srgb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TextBox 44"/>
          <p:cNvSpPr txBox="1"/>
          <p:nvPr/>
        </p:nvSpPr>
        <p:spPr>
          <a:xfrm>
            <a:off x="4289385" y="4203900"/>
            <a:ext cx="766747" cy="338554"/>
          </a:xfrm>
          <a:prstGeom prst="rect">
            <a:avLst/>
          </a:prstGeom>
          <a:noFill/>
        </p:spPr>
        <p:txBody>
          <a:bodyPr wrap="square" rtlCol="0">
            <a:spAutoFit/>
          </a:bodyPr>
          <a:lstStyle/>
          <a:p>
            <a:pPr algn="ctr"/>
            <a:r>
              <a:rPr lang="zh-CN" altLang="en-US"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调价</a:t>
            </a:r>
            <a:endParaRPr lang="zh-CN" altLang="en-US" sz="16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46" name="TextBox 45"/>
          <p:cNvSpPr txBox="1"/>
          <p:nvPr/>
        </p:nvSpPr>
        <p:spPr>
          <a:xfrm>
            <a:off x="8100392" y="4863237"/>
            <a:ext cx="766747" cy="338554"/>
          </a:xfrm>
          <a:prstGeom prst="rect">
            <a:avLst/>
          </a:prstGeom>
          <a:noFill/>
        </p:spPr>
        <p:txBody>
          <a:bodyPr wrap="square" rtlCol="0">
            <a:spAutoFit/>
          </a:bodyPr>
          <a:lstStyle/>
          <a:p>
            <a:pPr algn="ctr"/>
            <a:r>
              <a:rPr lang="zh-CN" altLang="en-US" sz="16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成本</a:t>
            </a:r>
            <a:endParaRPr lang="zh-CN" altLang="en-US" sz="16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7" name="文本框 6"/>
          <p:cNvSpPr txBox="1"/>
          <p:nvPr/>
        </p:nvSpPr>
        <p:spPr>
          <a:xfrm>
            <a:off x="876935" y="4347210"/>
            <a:ext cx="2470785" cy="365760"/>
          </a:xfrm>
          <a:prstGeom prst="rect">
            <a:avLst/>
          </a:prstGeom>
          <a:noFill/>
        </p:spPr>
        <p:txBody>
          <a:bodyPr wrap="square" rtlCol="0">
            <a:spAutoFit/>
          </a:bodyPr>
          <a:p>
            <a:r>
              <a:rPr lang="zh-CN" altLang="en-US"/>
              <a:t>水价成本监审</a:t>
            </a:r>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合同商签情况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55576" y="1412776"/>
            <a:ext cx="7809358" cy="3128010"/>
          </a:xfrm>
          <a:prstGeom prst="rect">
            <a:avLst/>
          </a:prstGeom>
        </p:spPr>
        <p:txBody>
          <a:bodyPr wrap="square">
            <a:spAutoFit/>
          </a:bodyPr>
          <a:lstStyle/>
          <a:p>
            <a:r>
              <a:rPr lang="en-US" altLang="zh-CN" dirty="0" smtClean="0">
                <a:latin typeface="微软雅黑" pitchFamily="34" charset="-122"/>
                <a:ea typeface="微软雅黑" pitchFamily="34" charset="-122"/>
              </a:rPr>
              <a:t>       </a:t>
            </a:r>
            <a:r>
              <a:rPr lang="en-US" altLang="zh-CN" b="1" dirty="0">
                <a:latin typeface="微软雅黑" pitchFamily="34" charset="-122"/>
                <a:ea typeface="微软雅黑" pitchFamily="34" charset="-122"/>
              </a:rPr>
              <a:t>3</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关于报价内容的构成</a:t>
            </a:r>
            <a:r>
              <a:rPr lang="zh-CN" altLang="zh-CN" b="1" dirty="0">
                <a:latin typeface="微软雅黑" pitchFamily="34" charset="-122"/>
                <a:ea typeface="微软雅黑" pitchFamily="34" charset="-122"/>
              </a:rPr>
              <a:t>。</a:t>
            </a:r>
            <a:r>
              <a:rPr lang="en-US" altLang="zh-CN" dirty="0">
                <a:latin typeface="微软雅黑" pitchFamily="34" charset="-122"/>
                <a:ea typeface="微软雅黑" pitchFamily="34" charset="-122"/>
              </a:rPr>
              <a:t> </a:t>
            </a:r>
            <a:endParaRPr lang="en-US" altLang="zh-CN" dirty="0">
              <a:latin typeface="微软雅黑" pitchFamily="34" charset="-122"/>
              <a:ea typeface="微软雅黑" pitchFamily="34" charset="-122"/>
            </a:endParaRPr>
          </a:p>
          <a:p>
            <a:endParaRPr lang="en-US" altLang="zh-CN" dirty="0">
              <a:latin typeface="微软雅黑" pitchFamily="34" charset="-122"/>
              <a:ea typeface="微软雅黑" pitchFamily="34" charset="-122"/>
            </a:endParaRPr>
          </a:p>
          <a:p>
            <a:endParaRPr lang="en-US" altLang="zh-CN" dirty="0">
              <a:latin typeface="微软雅黑" pitchFamily="34" charset="-122"/>
              <a:ea typeface="微软雅黑" pitchFamily="34" charset="-122"/>
            </a:endParaRPr>
          </a:p>
          <a:p>
            <a:endParaRPr lang="en-US" altLang="zh-CN" dirty="0">
              <a:latin typeface="微软雅黑" pitchFamily="34" charset="-122"/>
              <a:ea typeface="微软雅黑" pitchFamily="34" charset="-122"/>
            </a:endParaRPr>
          </a:p>
          <a:p>
            <a:endParaRPr lang="en-US" altLang="zh-CN" dirty="0">
              <a:latin typeface="微软雅黑" pitchFamily="34" charset="-122"/>
              <a:ea typeface="微软雅黑" pitchFamily="34" charset="-122"/>
            </a:endParaRPr>
          </a:p>
          <a:p>
            <a:endParaRPr lang="en-US"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p:txBody>
      </p:sp>
      <p:graphicFrame>
        <p:nvGraphicFramePr>
          <p:cNvPr id="47" name="表格 46"/>
          <p:cNvGraphicFramePr>
            <a:graphicFrameLocks noGrp="1"/>
          </p:cNvGraphicFramePr>
          <p:nvPr/>
        </p:nvGraphicFramePr>
        <p:xfrm>
          <a:off x="1691640" y="2348865"/>
          <a:ext cx="5153025" cy="2059305"/>
        </p:xfrm>
        <a:graphic>
          <a:graphicData uri="http://schemas.openxmlformats.org/drawingml/2006/table">
            <a:tbl>
              <a:tblPr firstRow="1" bandRow="1">
                <a:tableStyleId>{5C22544A-7EE6-4342-B048-85BDC9FD1C3A}</a:tableStyleId>
              </a:tblPr>
              <a:tblGrid>
                <a:gridCol w="1814830"/>
                <a:gridCol w="1621155"/>
                <a:gridCol w="1717040"/>
              </a:tblGrid>
              <a:tr h="581025">
                <a:tc>
                  <a:txBody>
                    <a:bodyPr/>
                    <a:p>
                      <a:pPr algn="ctr"/>
                      <a:r>
                        <a:rPr lang="zh-CN" altLang="en-US" sz="1600" dirty="0" smtClean="0">
                          <a:latin typeface="微软雅黑" pitchFamily="34" charset="-122"/>
                          <a:ea typeface="微软雅黑" pitchFamily="34" charset="-122"/>
                        </a:rPr>
                        <a:t>股权转让款</a:t>
                      </a:r>
                      <a:endParaRPr lang="zh-CN" altLang="en-US" sz="1600" dirty="0">
                        <a:latin typeface="微软雅黑" pitchFamily="34" charset="-122"/>
                        <a:ea typeface="微软雅黑" pitchFamily="34" charset="-122"/>
                      </a:endParaRPr>
                    </a:p>
                  </a:txBody>
                  <a:tcPr/>
                </a:tc>
                <a:tc>
                  <a:txBody>
                    <a:bodyPr/>
                    <a:p>
                      <a:pPr algn="ctr"/>
                      <a:r>
                        <a:rPr lang="en-US" altLang="zh-CN" sz="1600" dirty="0" smtClean="0">
                          <a:latin typeface="微软雅黑" pitchFamily="34" charset="-122"/>
                          <a:ea typeface="微软雅黑" pitchFamily="34" charset="-122"/>
                        </a:rPr>
                        <a:t>43.89%</a:t>
                      </a:r>
                      <a:endParaRPr lang="zh-CN" altLang="en-US" sz="1600" dirty="0">
                        <a:latin typeface="微软雅黑" pitchFamily="34" charset="-122"/>
                        <a:ea typeface="微软雅黑" pitchFamily="34" charset="-122"/>
                      </a:endParaRPr>
                    </a:p>
                  </a:txBody>
                  <a:tcPr/>
                </a:tc>
                <a:tc>
                  <a:txBody>
                    <a:bodyPr/>
                    <a:p>
                      <a:pPr algn="ctr"/>
                      <a:r>
                        <a:rPr lang="en-US" altLang="zh-CN" sz="1600" dirty="0" smtClean="0">
                          <a:latin typeface="微软雅黑" pitchFamily="34" charset="-122"/>
                          <a:ea typeface="微软雅黑" pitchFamily="34" charset="-122"/>
                        </a:rPr>
                        <a:t>4.017</a:t>
                      </a:r>
                      <a:r>
                        <a:rPr lang="zh-CN" altLang="en-US" sz="1600" dirty="0" smtClean="0">
                          <a:latin typeface="微软雅黑" pitchFamily="34" charset="-122"/>
                          <a:ea typeface="微软雅黑" pitchFamily="34" charset="-122"/>
                        </a:rPr>
                        <a:t>亿元</a:t>
                      </a:r>
                      <a:endParaRPr lang="zh-CN" altLang="en-US" sz="1600" dirty="0">
                        <a:latin typeface="微软雅黑" pitchFamily="34" charset="-122"/>
                        <a:ea typeface="微软雅黑" pitchFamily="34" charset="-122"/>
                      </a:endParaRPr>
                    </a:p>
                  </a:txBody>
                  <a:tcPr/>
                </a:tc>
              </a:tr>
              <a:tr h="492760">
                <a:tc>
                  <a:txBody>
                    <a:bodyPr/>
                    <a:p>
                      <a:pPr algn="ctr"/>
                      <a:r>
                        <a:rPr lang="zh-CN" altLang="en-US" sz="1600" dirty="0" smtClean="0">
                          <a:latin typeface="微软雅黑" pitchFamily="34" charset="-122"/>
                          <a:ea typeface="微软雅黑" pitchFamily="34" charset="-122"/>
                        </a:rPr>
                        <a:t>增资款</a:t>
                      </a:r>
                      <a:endParaRPr lang="zh-CN" altLang="en-US" sz="1600" dirty="0">
                        <a:latin typeface="微软雅黑" pitchFamily="34" charset="-122"/>
                        <a:ea typeface="微软雅黑" pitchFamily="34" charset="-122"/>
                      </a:endParaRPr>
                    </a:p>
                  </a:txBody>
                  <a:tcPr/>
                </a:tc>
                <a:tc>
                  <a:txBody>
                    <a:bodyPr/>
                    <a:p>
                      <a:pPr algn="ctr"/>
                      <a:r>
                        <a:rPr lang="en-US" altLang="zh-CN" sz="1600" dirty="0" smtClean="0">
                          <a:latin typeface="微软雅黑" pitchFamily="34" charset="-122"/>
                          <a:ea typeface="微软雅黑" pitchFamily="34" charset="-122"/>
                        </a:rPr>
                        <a:t>5.11%</a:t>
                      </a:r>
                      <a:endParaRPr lang="zh-CN" altLang="en-US" sz="1600" dirty="0">
                        <a:latin typeface="微软雅黑" pitchFamily="34" charset="-122"/>
                        <a:ea typeface="微软雅黑" pitchFamily="34" charset="-122"/>
                      </a:endParaRPr>
                    </a:p>
                  </a:txBody>
                  <a:tcPr/>
                </a:tc>
                <a:tc>
                  <a:txBody>
                    <a:bodyPr/>
                    <a:p>
                      <a:pPr algn="ct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亿元</a:t>
                      </a:r>
                      <a:endParaRPr lang="zh-CN" altLang="en-US" sz="1600" dirty="0">
                        <a:latin typeface="微软雅黑" pitchFamily="34" charset="-122"/>
                        <a:ea typeface="微软雅黑" pitchFamily="34" charset="-122"/>
                      </a:endParaRPr>
                    </a:p>
                  </a:txBody>
                  <a:tcPr/>
                </a:tc>
              </a:tr>
              <a:tr h="492760">
                <a:tc>
                  <a:txBody>
                    <a:bodyPr/>
                    <a:p>
                      <a:pPr algn="ctr"/>
                      <a:r>
                        <a:rPr lang="zh-CN" altLang="en-US" sz="1600" dirty="0" smtClean="0">
                          <a:latin typeface="微软雅黑" pitchFamily="34" charset="-122"/>
                          <a:ea typeface="微软雅黑" pitchFamily="34" charset="-122"/>
                        </a:rPr>
                        <a:t>资本公积</a:t>
                      </a:r>
                      <a:endParaRPr lang="zh-CN" altLang="en-US" sz="1600" dirty="0">
                        <a:latin typeface="微软雅黑" pitchFamily="34" charset="-122"/>
                        <a:ea typeface="微软雅黑" pitchFamily="34" charset="-122"/>
                      </a:endParaRPr>
                    </a:p>
                  </a:txBody>
                  <a:tcPr/>
                </a:tc>
                <a:tc>
                  <a:txBody>
                    <a:bodyPr/>
                    <a:p>
                      <a:pPr algn="ctr"/>
                      <a:r>
                        <a:rPr lang="en-US" altLang="zh-CN" sz="1600" dirty="0" smtClean="0">
                          <a:latin typeface="微软雅黑" pitchFamily="34" charset="-122"/>
                          <a:ea typeface="微软雅黑" pitchFamily="34" charset="-122"/>
                        </a:rPr>
                        <a:t>/</a:t>
                      </a:r>
                      <a:endParaRPr lang="zh-CN" altLang="en-US" sz="1600" dirty="0">
                        <a:latin typeface="微软雅黑" pitchFamily="34" charset="-122"/>
                        <a:ea typeface="微软雅黑" pitchFamily="34" charset="-122"/>
                      </a:endParaRPr>
                    </a:p>
                  </a:txBody>
                  <a:tcPr/>
                </a:tc>
                <a:tc>
                  <a:txBody>
                    <a:bodyPr/>
                    <a:p>
                      <a:pPr algn="ct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亿元</a:t>
                      </a:r>
                      <a:endParaRPr lang="zh-CN" altLang="en-US" sz="1600" dirty="0">
                        <a:latin typeface="微软雅黑" pitchFamily="34" charset="-122"/>
                        <a:ea typeface="微软雅黑" pitchFamily="34" charset="-122"/>
                      </a:endParaRPr>
                    </a:p>
                  </a:txBody>
                  <a:tcPr/>
                </a:tc>
              </a:tr>
              <a:tr h="492760">
                <a:tc>
                  <a:txBody>
                    <a:bodyPr/>
                    <a:p>
                      <a:pPr algn="ctr"/>
                      <a:r>
                        <a:rPr lang="zh-CN" altLang="en-US" sz="1600" dirty="0" smtClean="0">
                          <a:latin typeface="微软雅黑" pitchFamily="34" charset="-122"/>
                          <a:ea typeface="微软雅黑" pitchFamily="34" charset="-122"/>
                        </a:rPr>
                        <a:t>合   计</a:t>
                      </a:r>
                      <a:endParaRPr lang="zh-CN" altLang="en-US" sz="1600" dirty="0">
                        <a:latin typeface="微软雅黑" pitchFamily="34" charset="-122"/>
                        <a:ea typeface="微软雅黑" pitchFamily="34" charset="-122"/>
                      </a:endParaRPr>
                    </a:p>
                  </a:txBody>
                  <a:tcPr/>
                </a:tc>
                <a:tc>
                  <a:txBody>
                    <a:bodyPr/>
                    <a:p>
                      <a:pPr algn="ctr"/>
                      <a:r>
                        <a:rPr lang="en-US" altLang="zh-CN" sz="1600" dirty="0" smtClean="0">
                          <a:latin typeface="微软雅黑" pitchFamily="34" charset="-122"/>
                          <a:ea typeface="微软雅黑" pitchFamily="34" charset="-122"/>
                        </a:rPr>
                        <a:t>49%</a:t>
                      </a:r>
                      <a:endParaRPr lang="zh-CN" altLang="en-US" sz="1600" dirty="0">
                        <a:latin typeface="微软雅黑" pitchFamily="34" charset="-122"/>
                        <a:ea typeface="微软雅黑" pitchFamily="34" charset="-122"/>
                      </a:endParaRPr>
                    </a:p>
                  </a:txBody>
                  <a:tcPr/>
                </a:tc>
                <a:tc>
                  <a:txBody>
                    <a:bodyPr/>
                    <a:p>
                      <a:pPr algn="ctr"/>
                      <a:r>
                        <a:rPr lang="en-US" altLang="zh-CN" sz="1600" dirty="0" smtClean="0">
                          <a:latin typeface="微软雅黑" pitchFamily="34" charset="-122"/>
                          <a:ea typeface="微软雅黑" pitchFamily="34" charset="-122"/>
                        </a:rPr>
                        <a:t>7.017</a:t>
                      </a:r>
                      <a:r>
                        <a:rPr lang="zh-CN" altLang="en-US" sz="1600" dirty="0" smtClean="0">
                          <a:latin typeface="微软雅黑" pitchFamily="34" charset="-122"/>
                          <a:ea typeface="微软雅黑" pitchFamily="34" charset="-122"/>
                        </a:rPr>
                        <a:t>亿元</a:t>
                      </a:r>
                      <a:endParaRPr lang="zh-CN" altLang="en-US" sz="1600" dirty="0">
                        <a:latin typeface="微软雅黑" pitchFamily="34" charset="-122"/>
                        <a:ea typeface="微软雅黑" pitchFamily="34" charset="-122"/>
                      </a:endParaRPr>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合同商签情况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755576" y="1412776"/>
            <a:ext cx="7809358" cy="5322570"/>
          </a:xfrm>
          <a:prstGeom prst="rect">
            <a:avLst/>
          </a:prstGeom>
        </p:spPr>
        <p:txBody>
          <a:bodyPr wrap="square">
            <a:spAutoFit/>
          </a:bodyPr>
          <a:lstStyle/>
          <a:p>
            <a:r>
              <a:rPr lang="en-US" altLang="zh-CN" dirty="0" smtClean="0">
                <a:latin typeface="微软雅黑" pitchFamily="34" charset="-122"/>
                <a:ea typeface="微软雅黑" pitchFamily="34" charset="-122"/>
              </a:rPr>
              <a:t>       </a:t>
            </a:r>
            <a:r>
              <a:rPr lang="en-US" altLang="zh-CN" b="1" dirty="0">
                <a:latin typeface="微软雅黑" pitchFamily="34" charset="-122"/>
                <a:ea typeface="微软雅黑" pitchFamily="34" charset="-122"/>
              </a:rPr>
              <a:t>4</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关于水价调整的规定</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特许经营协议约定，当供水累计单位总成本增加或降低超过</a:t>
            </a:r>
            <a:r>
              <a:rPr lang="en-US" altLang="zh-CN" dirty="0">
                <a:latin typeface="微软雅黑" pitchFamily="34" charset="-122"/>
                <a:ea typeface="微软雅黑" pitchFamily="34" charset="-122"/>
              </a:rPr>
              <a:t>10%</a:t>
            </a:r>
            <a:r>
              <a:rPr lang="zh-CN" altLang="zh-CN" dirty="0">
                <a:latin typeface="微软雅黑" pitchFamily="34" charset="-122"/>
                <a:ea typeface="微软雅黑" pitchFamily="34" charset="-122"/>
              </a:rPr>
              <a:t>时，甲方应协助政府按国家相关规定启动调价程序。从调价程序启动（合资公司提出成本监审申请）之日起到完成调价程序（通过调价决定日）的时限不超过</a:t>
            </a:r>
            <a:r>
              <a:rPr lang="en-US" altLang="zh-CN" dirty="0">
                <a:latin typeface="微软雅黑" pitchFamily="34" charset="-122"/>
                <a:ea typeface="微软雅黑" pitchFamily="34" charset="-122"/>
              </a:rPr>
              <a:t>1.5</a:t>
            </a:r>
            <a:r>
              <a:rPr lang="zh-CN" altLang="zh-CN" dirty="0">
                <a:latin typeface="微软雅黑" pitchFamily="34" charset="-122"/>
                <a:ea typeface="微软雅黑" pitchFamily="34" charset="-122"/>
              </a:rPr>
              <a:t>年，对于因特殊情况不能及时完成调价程序并给乙方造成损失的，作为一般补偿事件，由甲方给予乙方补偿。这一条规定，对调价的启动条件、调价过程做了约定，在一定程度上控制了运营风险。但是，鉴于目前的水价形成机制在政府和行业内尚未建立，协议条款对政府补偿约定也较原则，落实起来还是有很多不确定性的。某市市已从</a:t>
            </a:r>
            <a:r>
              <a:rPr lang="en-US" altLang="zh-CN" dirty="0">
                <a:latin typeface="微软雅黑" pitchFamily="34" charset="-122"/>
                <a:ea typeface="微软雅黑" pitchFamily="34" charset="-122"/>
              </a:rPr>
              <a:t>2013</a:t>
            </a:r>
            <a:r>
              <a:rPr lang="zh-CN" altLang="zh-CN" dirty="0">
                <a:latin typeface="微软雅黑" pitchFamily="34" charset="-122"/>
                <a:ea typeface="微软雅黑" pitchFamily="34" charset="-122"/>
              </a:rPr>
              <a:t>年</a:t>
            </a:r>
            <a:r>
              <a:rPr lang="en-US" altLang="zh-CN" dirty="0">
                <a:latin typeface="微软雅黑" pitchFamily="34" charset="-122"/>
                <a:ea typeface="微软雅黑" pitchFamily="34" charset="-122"/>
              </a:rPr>
              <a:t>2 </a:t>
            </a:r>
            <a:r>
              <a:rPr lang="zh-CN" altLang="zh-CN" dirty="0">
                <a:latin typeface="微软雅黑" pitchFamily="34" charset="-122"/>
                <a:ea typeface="微软雅黑" pitchFamily="34" charset="-122"/>
              </a:rPr>
              <a:t>月份启动调价程序，现在就超出</a:t>
            </a:r>
            <a:r>
              <a:rPr lang="en-US" altLang="zh-CN" dirty="0">
                <a:latin typeface="微软雅黑" pitchFamily="34" charset="-122"/>
                <a:ea typeface="微软雅黑" pitchFamily="34" charset="-122"/>
              </a:rPr>
              <a:t>1.5</a:t>
            </a:r>
            <a:r>
              <a:rPr lang="zh-CN" altLang="zh-CN" dirty="0">
                <a:latin typeface="微软雅黑" pitchFamily="34" charset="-122"/>
                <a:ea typeface="微软雅黑" pitchFamily="34" charset="-122"/>
              </a:rPr>
              <a:t>年了，补偿的事项已经发生了。总之，这是个行业难题，需要顶层设计解决。</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endParaRPr lang="en-US" altLang="zh-CN" b="1" dirty="0" smtClean="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5</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前五年甲方将享有的分红后让渡给乙方</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鉴于本项目资产和人员规模大、供水规模小，供水效率低，近</a:t>
            </a:r>
            <a:r>
              <a:rPr lang="en-US" altLang="zh-CN" dirty="0">
                <a:latin typeface="微软雅黑" pitchFamily="34" charset="-122"/>
                <a:ea typeface="微软雅黑" pitchFamily="34" charset="-122"/>
              </a:rPr>
              <a:t>10</a:t>
            </a:r>
            <a:r>
              <a:rPr lang="zh-CN" altLang="zh-CN" dirty="0">
                <a:latin typeface="微软雅黑" pitchFamily="34" charset="-122"/>
                <a:ea typeface="微软雅黑" pitchFamily="34" charset="-122"/>
              </a:rPr>
              <a:t>万吨</a:t>
            </a:r>
            <a:r>
              <a:rPr lang="en-US" altLang="zh-CN" dirty="0">
                <a:latin typeface="微软雅黑" pitchFamily="34" charset="-122"/>
                <a:ea typeface="微软雅黑" pitchFamily="34" charset="-122"/>
              </a:rPr>
              <a:t>/</a:t>
            </a:r>
            <a:r>
              <a:rPr lang="zh-CN" altLang="zh-CN" dirty="0">
                <a:latin typeface="微软雅黑" pitchFamily="34" charset="-122"/>
                <a:ea typeface="微软雅黑" pitchFamily="34" charset="-122"/>
              </a:rPr>
              <a:t>日的工业自备井关闭的期限为五年等因素，政府做出了“甲方将其在合资公司成立五年（</a:t>
            </a:r>
            <a:r>
              <a:rPr lang="en-US" altLang="zh-CN" dirty="0">
                <a:latin typeface="微软雅黑" pitchFamily="34" charset="-122"/>
                <a:ea typeface="微软雅黑" pitchFamily="34" charset="-122"/>
              </a:rPr>
              <a:t>2011--2015</a:t>
            </a:r>
            <a:r>
              <a:rPr lang="zh-CN" altLang="zh-CN" dirty="0">
                <a:latin typeface="微软雅黑" pitchFamily="34" charset="-122"/>
                <a:ea typeface="微软雅黑" pitchFamily="34" charset="-122"/>
              </a:rPr>
              <a:t>）内在合资公司享有的分红让渡给受让方”的承诺。</a:t>
            </a:r>
            <a:r>
              <a:rPr lang="en-US" altLang="zh-CN" dirty="0">
                <a:latin typeface="微软雅黑" pitchFamily="34" charset="-122"/>
                <a:ea typeface="微软雅黑" pitchFamily="34" charset="-122"/>
              </a:rPr>
              <a:t>2011--2015</a:t>
            </a:r>
            <a:r>
              <a:rPr lang="zh-CN" altLang="zh-CN" dirty="0">
                <a:latin typeface="微软雅黑" pitchFamily="34" charset="-122"/>
                <a:ea typeface="微软雅黑" pitchFamily="34" charset="-122"/>
              </a:rPr>
              <a:t>年的红利分配，已按上述约定兑现。</a:t>
            </a:r>
            <a:endParaRPr lang="zh-CN" altLang="zh-CN" dirty="0">
              <a:latin typeface="微软雅黑" pitchFamily="34" charset="-122"/>
              <a:ea typeface="微软雅黑" pitchFamily="34" charset="-122"/>
            </a:endParaRPr>
          </a:p>
          <a:p>
            <a:r>
              <a:rPr lang="en-US" altLang="zh-CN" dirty="0" smtClean="0">
                <a:latin typeface="微软雅黑" pitchFamily="34" charset="-122"/>
                <a:ea typeface="微软雅黑" pitchFamily="34" charset="-122"/>
              </a:rPr>
              <a:t>       </a:t>
            </a:r>
            <a:r>
              <a:rPr lang="zh-CN" altLang="zh-CN" dirty="0" smtClean="0">
                <a:latin typeface="微软雅黑" pitchFamily="34" charset="-122"/>
                <a:ea typeface="微软雅黑" pitchFamily="34" charset="-122"/>
              </a:rPr>
              <a:t>此外</a:t>
            </a:r>
            <a:r>
              <a:rPr lang="zh-CN" altLang="zh-CN" dirty="0">
                <a:latin typeface="微软雅黑" pitchFamily="34" charset="-122"/>
                <a:ea typeface="微软雅黑" pitchFamily="34" charset="-122"/>
              </a:rPr>
              <a:t>，协议对供水设施投资建设范围、政府投资的未完在建工程建设、建成后管理、移交处理等都做了具体规定。也提出的其他一些经营管理建议，也做出了相应的承诺。</a:t>
            </a:r>
            <a:endParaRPr lang="zh-CN" altLang="zh-CN" dirty="0">
              <a:latin typeface="微软雅黑" pitchFamily="34" charset="-122"/>
              <a:ea typeface="微软雅黑"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169"/>
            <a:ext cx="3456384"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合资公司运营情况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815340" y="688975"/>
            <a:ext cx="6876415" cy="6243955"/>
          </a:xfrm>
          <a:prstGeom prst="rect">
            <a:avLst/>
          </a:prstGeom>
        </p:spPr>
        <p:txBody>
          <a:bodyPr wrap="square">
            <a:spAutoFit/>
          </a:bodyPr>
          <a:lstStyle/>
          <a:p>
            <a:r>
              <a:rPr lang="zh-CN" altLang="zh-CN" sz="2400" b="1" dirty="0" smtClean="0">
                <a:solidFill>
                  <a:srgbClr val="00B050"/>
                </a:solidFill>
                <a:latin typeface="微软雅黑" pitchFamily="34" charset="-122"/>
                <a:ea typeface="微软雅黑" pitchFamily="34" charset="-122"/>
              </a:rPr>
              <a:t>（</a:t>
            </a:r>
            <a:r>
              <a:rPr lang="zh-CN" altLang="zh-CN" sz="2400" b="1" dirty="0">
                <a:solidFill>
                  <a:srgbClr val="00B050"/>
                </a:solidFill>
                <a:latin typeface="微软雅黑" pitchFamily="34" charset="-122"/>
                <a:ea typeface="微软雅黑" pitchFamily="34" charset="-122"/>
              </a:rPr>
              <a:t>一）、法人治理架构设置</a:t>
            </a:r>
            <a:endParaRPr lang="zh-CN" altLang="zh-CN" sz="2400" dirty="0">
              <a:solidFill>
                <a:srgbClr val="00B050"/>
              </a:solidFill>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a:t>
            </a:r>
            <a:endParaRPr lang="en-US" altLang="zh-CN" dirty="0">
              <a:latin typeface="微软雅黑" pitchFamily="34" charset="-122"/>
              <a:ea typeface="微软雅黑" pitchFamily="34" charset="-122"/>
            </a:endParaRPr>
          </a:p>
          <a:p>
            <a:endParaRPr lang="en-US" altLang="zh-CN" dirty="0">
              <a:latin typeface="微软雅黑" pitchFamily="34" charset="-122"/>
              <a:ea typeface="微软雅黑" pitchFamily="34" charset="-122"/>
            </a:endParaRPr>
          </a:p>
          <a:p>
            <a:endParaRPr lang="en-US" altLang="zh-CN" dirty="0">
              <a:latin typeface="微软雅黑" pitchFamily="34" charset="-122"/>
              <a:ea typeface="微软雅黑" pitchFamily="34" charset="-122"/>
            </a:endParaRPr>
          </a:p>
          <a:p>
            <a:endParaRPr lang="en-US" altLang="zh-CN" dirty="0">
              <a:latin typeface="微软雅黑" pitchFamily="34" charset="-122"/>
              <a:ea typeface="微软雅黑" pitchFamily="34" charset="-122"/>
            </a:endParaRPr>
          </a:p>
          <a:p>
            <a:endParaRPr lang="en-US" altLang="zh-CN" dirty="0">
              <a:latin typeface="微软雅黑" pitchFamily="34" charset="-122"/>
              <a:ea typeface="微软雅黑" pitchFamily="34" charset="-122"/>
            </a:endParaRPr>
          </a:p>
          <a:p>
            <a:endParaRPr lang="en-US" altLang="zh-CN" dirty="0">
              <a:latin typeface="微软雅黑" pitchFamily="34" charset="-122"/>
              <a:ea typeface="微软雅黑" pitchFamily="34" charset="-122"/>
            </a:endParaRPr>
          </a:p>
          <a:p>
            <a:endParaRPr lang="en-US" altLang="zh-CN" dirty="0">
              <a:latin typeface="微软雅黑" pitchFamily="34" charset="-122"/>
              <a:ea typeface="微软雅黑" pitchFamily="34" charset="-122"/>
            </a:endParaRPr>
          </a:p>
          <a:p>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a:t>
            </a:r>
            <a:endParaRPr lang="en-US" altLang="zh-CN" dirty="0" smtClean="0">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r>
              <a:rPr lang="en-US" altLang="zh-CN"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9" name="矩形 8"/>
          <p:cNvSpPr/>
          <p:nvPr/>
        </p:nvSpPr>
        <p:spPr>
          <a:xfrm>
            <a:off x="3131840" y="1260696"/>
            <a:ext cx="2698175" cy="560705"/>
          </a:xfrm>
          <a:prstGeom prst="rect">
            <a:avLst/>
          </a:prstGeom>
        </p:spPr>
        <p:txBody>
          <a:bodyPr wrap="square">
            <a:spAutoFit/>
          </a:bodyPr>
          <a:p>
            <a:pPr marL="342900" lvl="0" indent="-342900" fontAlgn="base">
              <a:lnSpc>
                <a:spcPct val="110000"/>
              </a:lnSpc>
              <a:spcBef>
                <a:spcPct val="0"/>
              </a:spcBef>
              <a:spcAft>
                <a:spcPct val="0"/>
              </a:spcAft>
            </a:pPr>
            <a:r>
              <a:rPr lang="zh-CN" altLang="en-US" sz="2800" b="1" kern="0" dirty="0" smtClean="0">
                <a:solidFill>
                  <a:srgbClr val="0070C0"/>
                </a:solidFill>
                <a:effectLst>
                  <a:outerShdw blurRad="38100" dist="38100" dir="2700000" algn="tl">
                    <a:srgbClr val="000000">
                      <a:alpha val="43137"/>
                    </a:srgbClr>
                  </a:outerShdw>
                </a:effectLst>
                <a:latin typeface="微软雅黑" pitchFamily="34" charset="-122"/>
                <a:ea typeface="微软雅黑" pitchFamily="34" charset="-122"/>
              </a:rPr>
              <a:t>公司组织结构图</a:t>
            </a:r>
            <a:endParaRPr lang="en-US" altLang="zh-CN" sz="2800" b="1" kern="0" dirty="0">
              <a:solidFill>
                <a:srgbClr val="0070C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4" name="流程图: 可选过程 3"/>
          <p:cNvSpPr/>
          <p:nvPr/>
        </p:nvSpPr>
        <p:spPr>
          <a:xfrm>
            <a:off x="3702465" y="1987069"/>
            <a:ext cx="1517607" cy="504056"/>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流程图: 可选过程 5"/>
          <p:cNvSpPr/>
          <p:nvPr/>
        </p:nvSpPr>
        <p:spPr>
          <a:xfrm>
            <a:off x="3704375" y="2851165"/>
            <a:ext cx="1517607" cy="504056"/>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流程图: 可选过程 6"/>
          <p:cNvSpPr/>
          <p:nvPr/>
        </p:nvSpPr>
        <p:spPr>
          <a:xfrm>
            <a:off x="3704375" y="3679257"/>
            <a:ext cx="1517607" cy="504056"/>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流程图: 可选过程 7"/>
          <p:cNvSpPr/>
          <p:nvPr/>
        </p:nvSpPr>
        <p:spPr>
          <a:xfrm>
            <a:off x="6012158" y="2419117"/>
            <a:ext cx="1517607" cy="504056"/>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857884" y="2035451"/>
            <a:ext cx="1210588" cy="407291"/>
          </a:xfrm>
          <a:prstGeom prst="rect">
            <a:avLst/>
          </a:prstGeom>
        </p:spPr>
        <p:txBody>
          <a:bodyPr wrap="none">
            <a:spAutoFit/>
          </a:bodyPr>
          <a:p>
            <a:pPr marL="342900" lvl="0" indent="-342900"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股东大会</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1" name="矩形 10"/>
          <p:cNvSpPr/>
          <p:nvPr/>
        </p:nvSpPr>
        <p:spPr>
          <a:xfrm>
            <a:off x="3986124" y="2899547"/>
            <a:ext cx="954107" cy="407291"/>
          </a:xfrm>
          <a:prstGeom prst="rect">
            <a:avLst/>
          </a:prstGeom>
        </p:spPr>
        <p:txBody>
          <a:bodyPr wrap="none">
            <a:spAutoFit/>
          </a:bodyPr>
          <a:p>
            <a:pPr marL="342900" lvl="0" indent="-342900"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董事会</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2" name="矩形 11"/>
          <p:cNvSpPr/>
          <p:nvPr/>
        </p:nvSpPr>
        <p:spPr>
          <a:xfrm>
            <a:off x="6293907" y="2467499"/>
            <a:ext cx="954107" cy="407291"/>
          </a:xfrm>
          <a:prstGeom prst="rect">
            <a:avLst/>
          </a:prstGeom>
        </p:spPr>
        <p:txBody>
          <a:bodyPr wrap="none">
            <a:spAutoFit/>
          </a:bodyPr>
          <a:p>
            <a:pPr marL="342900" lvl="0" indent="-342900"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监事会</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3" name="矩形 12"/>
          <p:cNvSpPr/>
          <p:nvPr/>
        </p:nvSpPr>
        <p:spPr>
          <a:xfrm>
            <a:off x="3986124" y="3727639"/>
            <a:ext cx="954107" cy="407291"/>
          </a:xfrm>
          <a:prstGeom prst="rect">
            <a:avLst/>
          </a:prstGeom>
        </p:spPr>
        <p:txBody>
          <a:bodyPr wrap="none">
            <a:spAutoFit/>
          </a:bodyPr>
          <a:p>
            <a:pPr marL="342900" lvl="0" indent="-342900"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总经理</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cxnSp>
        <p:nvCxnSpPr>
          <p:cNvPr id="14" name="肘形连接符 13"/>
          <p:cNvCxnSpPr>
            <a:stCxn id="4" idx="2"/>
            <a:endCxn id="6" idx="0"/>
          </p:cNvCxnSpPr>
          <p:nvPr/>
        </p:nvCxnSpPr>
        <p:spPr>
          <a:xfrm rot="5400000" flipV="1">
            <a:off x="4282440" y="2741930"/>
            <a:ext cx="360045" cy="1905"/>
          </a:xfrm>
          <a:prstGeom prst="bentConnector3">
            <a:avLst>
              <a:gd name="adj1" fmla="val 50088"/>
            </a:avLst>
          </a:prstGeom>
        </p:spPr>
        <p:style>
          <a:lnRef idx="2">
            <a:schemeClr val="accent1"/>
          </a:lnRef>
          <a:fillRef idx="0">
            <a:schemeClr val="accent1"/>
          </a:fillRef>
          <a:effectRef idx="1">
            <a:schemeClr val="accent1"/>
          </a:effectRef>
          <a:fontRef idx="minor">
            <a:schemeClr val="tx1"/>
          </a:fontRef>
        </p:style>
      </p:cxnSp>
      <p:cxnSp>
        <p:nvCxnSpPr>
          <p:cNvPr id="19" name="直接连接符 18"/>
          <p:cNvCxnSpPr>
            <a:stCxn id="8" idx="1"/>
          </p:cNvCxnSpPr>
          <p:nvPr/>
        </p:nvCxnSpPr>
        <p:spPr>
          <a:xfrm flipH="1">
            <a:off x="4463179" y="2742900"/>
            <a:ext cx="154897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直接连接符 20"/>
          <p:cNvCxnSpPr>
            <a:stCxn id="6" idx="2"/>
            <a:endCxn id="7" idx="0"/>
          </p:cNvCxnSpPr>
          <p:nvPr/>
        </p:nvCxnSpPr>
        <p:spPr>
          <a:xfrm>
            <a:off x="4463179" y="3426976"/>
            <a:ext cx="0" cy="323850"/>
          </a:xfrm>
          <a:prstGeom prst="line">
            <a:avLst/>
          </a:prstGeom>
        </p:spPr>
        <p:style>
          <a:lnRef idx="2">
            <a:schemeClr val="accent1"/>
          </a:lnRef>
          <a:fillRef idx="0">
            <a:schemeClr val="accent1"/>
          </a:fillRef>
          <a:effectRef idx="1">
            <a:schemeClr val="accent1"/>
          </a:effectRef>
          <a:fontRef idx="minor">
            <a:schemeClr val="tx1"/>
          </a:fontRef>
        </p:style>
      </p:cxnSp>
      <p:sp>
        <p:nvSpPr>
          <p:cNvPr id="22" name="上箭头标注 21"/>
          <p:cNvSpPr/>
          <p:nvPr/>
        </p:nvSpPr>
        <p:spPr>
          <a:xfrm>
            <a:off x="6084168" y="2923171"/>
            <a:ext cx="1368152" cy="1368153"/>
          </a:xfrm>
          <a:prstGeom prst="upArrowCallout">
            <a:avLst/>
          </a:prstGeom>
          <a:solidFill>
            <a:schemeClr val="accent4">
              <a:lumMod val="20000"/>
              <a:lumOff val="8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矩形 22"/>
          <p:cNvSpPr/>
          <p:nvPr/>
        </p:nvSpPr>
        <p:spPr>
          <a:xfrm>
            <a:off x="6084168" y="3386462"/>
            <a:ext cx="1330814" cy="904863"/>
          </a:xfrm>
          <a:prstGeom prst="rect">
            <a:avLst/>
          </a:prstGeom>
        </p:spPr>
        <p:txBody>
          <a:bodyPr wrap="none">
            <a:spAutoFit/>
          </a:bodyPr>
          <a:p>
            <a:pPr marL="342900" lvl="0" indent="-342900" fontAlgn="base">
              <a:lnSpc>
                <a:spcPct val="110000"/>
              </a:lnSpc>
              <a:spcBef>
                <a:spcPct val="0"/>
              </a:spcBef>
              <a:spcAft>
                <a:spcPct val="0"/>
              </a:spcAft>
            </a:pPr>
            <a:r>
              <a:rPr lang="zh-CN" altLang="en-US" sz="1600" kern="0" dirty="0" smtClean="0">
                <a:latin typeface="微软雅黑" pitchFamily="34" charset="-122"/>
                <a:ea typeface="微软雅黑" pitchFamily="34" charset="-122"/>
              </a:rPr>
              <a:t>国资委</a:t>
            </a:r>
            <a:r>
              <a:rPr lang="en-US" altLang="zh-CN" sz="1600" kern="0" dirty="0" smtClean="0">
                <a:latin typeface="微软雅黑" pitchFamily="34" charset="-122"/>
                <a:ea typeface="微软雅黑" pitchFamily="34" charset="-122"/>
              </a:rPr>
              <a:t>1</a:t>
            </a:r>
            <a:r>
              <a:rPr lang="zh-CN" altLang="en-US" sz="1600" kern="0" dirty="0" smtClean="0">
                <a:latin typeface="微软雅黑" pitchFamily="34" charset="-122"/>
                <a:ea typeface="微软雅黑" pitchFamily="34" charset="-122"/>
              </a:rPr>
              <a:t>人</a:t>
            </a:r>
            <a:endParaRPr lang="en-US" altLang="zh-CN" sz="1600" kern="0" dirty="0" smtClean="0">
              <a:latin typeface="微软雅黑" pitchFamily="34" charset="-122"/>
              <a:ea typeface="微软雅黑" pitchFamily="34" charset="-122"/>
            </a:endParaRPr>
          </a:p>
          <a:p>
            <a:pPr marL="342900" lvl="0" indent="-342900" fontAlgn="base">
              <a:lnSpc>
                <a:spcPct val="110000"/>
              </a:lnSpc>
              <a:spcBef>
                <a:spcPct val="0"/>
              </a:spcBef>
              <a:spcAft>
                <a:spcPct val="0"/>
              </a:spcAft>
            </a:pPr>
            <a:r>
              <a:rPr lang="zh-CN" altLang="en-US" sz="1600" kern="0" dirty="0" smtClean="0">
                <a:latin typeface="微软雅黑" pitchFamily="34" charset="-122"/>
                <a:ea typeface="微软雅黑" pitchFamily="34" charset="-122"/>
              </a:rPr>
              <a:t>投资方</a:t>
            </a:r>
            <a:r>
              <a:rPr lang="en-US" altLang="zh-CN" sz="1600" kern="0" dirty="0" smtClean="0">
                <a:latin typeface="微软雅黑" pitchFamily="34" charset="-122"/>
                <a:ea typeface="微软雅黑" pitchFamily="34" charset="-122"/>
              </a:rPr>
              <a:t>1</a:t>
            </a:r>
            <a:r>
              <a:rPr lang="zh-CN" altLang="en-US" sz="1600" kern="0" dirty="0" smtClean="0">
                <a:latin typeface="微软雅黑" pitchFamily="34" charset="-122"/>
                <a:ea typeface="微软雅黑" pitchFamily="34" charset="-122"/>
              </a:rPr>
              <a:t>人</a:t>
            </a:r>
            <a:endParaRPr lang="en-US" altLang="zh-CN" sz="1600" kern="0" dirty="0" smtClean="0">
              <a:latin typeface="微软雅黑" pitchFamily="34" charset="-122"/>
              <a:ea typeface="微软雅黑" pitchFamily="34" charset="-122"/>
            </a:endParaRPr>
          </a:p>
          <a:p>
            <a:pPr marL="342900" lvl="0" indent="-342900" fontAlgn="base">
              <a:lnSpc>
                <a:spcPct val="110000"/>
              </a:lnSpc>
              <a:spcBef>
                <a:spcPct val="0"/>
              </a:spcBef>
              <a:spcAft>
                <a:spcPct val="0"/>
              </a:spcAft>
            </a:pPr>
            <a:r>
              <a:rPr lang="zh-CN" altLang="en-US" sz="1600" kern="0" dirty="0" smtClean="0">
                <a:latin typeface="微软雅黑" pitchFamily="34" charset="-122"/>
                <a:ea typeface="微软雅黑" pitchFamily="34" charset="-122"/>
              </a:rPr>
              <a:t>职工监事</a:t>
            </a:r>
            <a:r>
              <a:rPr lang="en-US" altLang="zh-CN" sz="1600" kern="0" dirty="0" smtClean="0">
                <a:latin typeface="微软雅黑" pitchFamily="34" charset="-122"/>
                <a:ea typeface="微软雅黑" pitchFamily="34" charset="-122"/>
              </a:rPr>
              <a:t>1</a:t>
            </a:r>
            <a:r>
              <a:rPr lang="zh-CN" altLang="en-US" sz="1600" kern="0" dirty="0" smtClean="0">
                <a:latin typeface="微软雅黑" pitchFamily="34" charset="-122"/>
                <a:ea typeface="微软雅黑" pitchFamily="34" charset="-122"/>
              </a:rPr>
              <a:t>人</a:t>
            </a:r>
            <a:endParaRPr lang="en-US" altLang="zh-CN" sz="1600" kern="0" dirty="0">
              <a:latin typeface="微软雅黑" pitchFamily="34" charset="-122"/>
              <a:ea typeface="微软雅黑" pitchFamily="34" charset="-122"/>
            </a:endParaRPr>
          </a:p>
        </p:txBody>
      </p:sp>
      <p:sp>
        <p:nvSpPr>
          <p:cNvPr id="24" name="右箭头标注 23"/>
          <p:cNvSpPr/>
          <p:nvPr/>
        </p:nvSpPr>
        <p:spPr>
          <a:xfrm>
            <a:off x="1835696" y="2671144"/>
            <a:ext cx="1845795" cy="1011654"/>
          </a:xfrm>
          <a:prstGeom prst="rightArrowCallout">
            <a:avLst/>
          </a:prstGeom>
          <a:solidFill>
            <a:schemeClr val="accent4">
              <a:lumMod val="20000"/>
              <a:lumOff val="8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矩形 24"/>
          <p:cNvSpPr/>
          <p:nvPr/>
        </p:nvSpPr>
        <p:spPr>
          <a:xfrm>
            <a:off x="1801026" y="2738390"/>
            <a:ext cx="1330814" cy="904863"/>
          </a:xfrm>
          <a:prstGeom prst="rect">
            <a:avLst/>
          </a:prstGeom>
        </p:spPr>
        <p:txBody>
          <a:bodyPr wrap="none">
            <a:spAutoFit/>
          </a:bodyPr>
          <a:p>
            <a:pPr marL="342900" lvl="0" indent="-342900" fontAlgn="base">
              <a:lnSpc>
                <a:spcPct val="110000"/>
              </a:lnSpc>
              <a:spcBef>
                <a:spcPct val="0"/>
              </a:spcBef>
              <a:spcAft>
                <a:spcPct val="0"/>
              </a:spcAft>
            </a:pPr>
            <a:r>
              <a:rPr lang="zh-CN" altLang="en-US" sz="1600" kern="0" dirty="0" smtClean="0">
                <a:latin typeface="微软雅黑" pitchFamily="34" charset="-122"/>
                <a:ea typeface="微软雅黑" pitchFamily="34" charset="-122"/>
              </a:rPr>
              <a:t>国资委</a:t>
            </a:r>
            <a:r>
              <a:rPr lang="en-US" altLang="zh-CN" sz="1600" kern="0" dirty="0" smtClean="0">
                <a:latin typeface="微软雅黑" pitchFamily="34" charset="-122"/>
                <a:ea typeface="微软雅黑" pitchFamily="34" charset="-122"/>
              </a:rPr>
              <a:t>3</a:t>
            </a:r>
            <a:r>
              <a:rPr lang="zh-CN" altLang="en-US" sz="1600" kern="0" dirty="0" smtClean="0">
                <a:latin typeface="微软雅黑" pitchFamily="34" charset="-122"/>
                <a:ea typeface="微软雅黑" pitchFamily="34" charset="-122"/>
              </a:rPr>
              <a:t>人</a:t>
            </a:r>
            <a:endParaRPr lang="en-US" altLang="zh-CN" sz="1600" kern="0" dirty="0" smtClean="0">
              <a:latin typeface="微软雅黑" pitchFamily="34" charset="-122"/>
              <a:ea typeface="微软雅黑" pitchFamily="34" charset="-122"/>
            </a:endParaRPr>
          </a:p>
          <a:p>
            <a:pPr marL="342900" lvl="0" indent="-342900" fontAlgn="base">
              <a:lnSpc>
                <a:spcPct val="110000"/>
              </a:lnSpc>
              <a:spcBef>
                <a:spcPct val="0"/>
              </a:spcBef>
              <a:spcAft>
                <a:spcPct val="0"/>
              </a:spcAft>
            </a:pPr>
            <a:r>
              <a:rPr lang="zh-CN" altLang="en-US" sz="1600" kern="0" dirty="0" smtClean="0">
                <a:latin typeface="微软雅黑" pitchFamily="34" charset="-122"/>
                <a:ea typeface="微软雅黑" pitchFamily="34" charset="-122"/>
              </a:rPr>
              <a:t>投资方</a:t>
            </a:r>
            <a:r>
              <a:rPr lang="en-US" altLang="zh-CN" sz="1600" kern="0" dirty="0" smtClean="0">
                <a:latin typeface="微软雅黑" pitchFamily="34" charset="-122"/>
                <a:ea typeface="微软雅黑" pitchFamily="34" charset="-122"/>
              </a:rPr>
              <a:t>3</a:t>
            </a:r>
            <a:r>
              <a:rPr lang="zh-CN" altLang="en-US" sz="1600" kern="0" dirty="0" smtClean="0">
                <a:latin typeface="微软雅黑" pitchFamily="34" charset="-122"/>
                <a:ea typeface="微软雅黑" pitchFamily="34" charset="-122"/>
              </a:rPr>
              <a:t>人</a:t>
            </a:r>
            <a:endParaRPr lang="en-US" altLang="zh-CN" sz="1600" kern="0" dirty="0" smtClean="0">
              <a:latin typeface="微软雅黑" pitchFamily="34" charset="-122"/>
              <a:ea typeface="微软雅黑" pitchFamily="34" charset="-122"/>
            </a:endParaRPr>
          </a:p>
          <a:p>
            <a:pPr marL="342900" lvl="0" indent="-342900" fontAlgn="base">
              <a:lnSpc>
                <a:spcPct val="110000"/>
              </a:lnSpc>
              <a:spcBef>
                <a:spcPct val="0"/>
              </a:spcBef>
              <a:spcAft>
                <a:spcPct val="0"/>
              </a:spcAft>
            </a:pPr>
            <a:r>
              <a:rPr lang="zh-CN" altLang="en-US" sz="1600" kern="0" dirty="0" smtClean="0">
                <a:latin typeface="微软雅黑" pitchFamily="34" charset="-122"/>
                <a:ea typeface="微软雅黑" pitchFamily="34" charset="-122"/>
              </a:rPr>
              <a:t>职工</a:t>
            </a:r>
            <a:r>
              <a:rPr lang="zh-CN" altLang="en-US" sz="1600" kern="0" dirty="0">
                <a:latin typeface="微软雅黑" pitchFamily="34" charset="-122"/>
                <a:ea typeface="微软雅黑" pitchFamily="34" charset="-122"/>
              </a:rPr>
              <a:t>董</a:t>
            </a:r>
            <a:r>
              <a:rPr lang="zh-CN" altLang="en-US" sz="1600" kern="0" dirty="0" smtClean="0">
                <a:latin typeface="微软雅黑" pitchFamily="34" charset="-122"/>
                <a:ea typeface="微软雅黑" pitchFamily="34" charset="-122"/>
              </a:rPr>
              <a:t>事</a:t>
            </a:r>
            <a:r>
              <a:rPr lang="en-US" altLang="zh-CN" sz="1600" kern="0" dirty="0" smtClean="0">
                <a:latin typeface="微软雅黑" pitchFamily="34" charset="-122"/>
                <a:ea typeface="微软雅黑" pitchFamily="34" charset="-122"/>
              </a:rPr>
              <a:t>1</a:t>
            </a:r>
            <a:r>
              <a:rPr lang="zh-CN" altLang="en-US" sz="1600" kern="0" dirty="0" smtClean="0">
                <a:latin typeface="微软雅黑" pitchFamily="34" charset="-122"/>
                <a:ea typeface="微软雅黑" pitchFamily="34" charset="-122"/>
              </a:rPr>
              <a:t>人</a:t>
            </a:r>
            <a:endParaRPr lang="en-US" altLang="zh-CN" sz="1600" kern="0" dirty="0">
              <a:latin typeface="微软雅黑" pitchFamily="34" charset="-122"/>
              <a:ea typeface="微软雅黑" pitchFamily="34" charset="-122"/>
            </a:endParaRPr>
          </a:p>
        </p:txBody>
      </p:sp>
      <p:sp>
        <p:nvSpPr>
          <p:cNvPr id="27" name="流程图: 可选过程 26"/>
          <p:cNvSpPr/>
          <p:nvPr/>
        </p:nvSpPr>
        <p:spPr>
          <a:xfrm>
            <a:off x="1835696" y="4603459"/>
            <a:ext cx="622113" cy="1632082"/>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8" name="矩形 27"/>
          <p:cNvSpPr/>
          <p:nvPr/>
        </p:nvSpPr>
        <p:spPr>
          <a:xfrm>
            <a:off x="1888693" y="4696225"/>
            <a:ext cx="516117" cy="1446550"/>
          </a:xfrm>
          <a:prstGeom prst="rect">
            <a:avLst/>
          </a:prstGeom>
        </p:spPr>
        <p:txBody>
          <a:bodyPr wrap="square">
            <a:spAutoFit/>
          </a:bodyPr>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副</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总</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经</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理</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5" name="流程图: 可选过程 34"/>
          <p:cNvSpPr/>
          <p:nvPr/>
        </p:nvSpPr>
        <p:spPr>
          <a:xfrm>
            <a:off x="3024962" y="4578985"/>
            <a:ext cx="622113" cy="1632082"/>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6" name="矩形 35"/>
          <p:cNvSpPr/>
          <p:nvPr/>
        </p:nvSpPr>
        <p:spPr>
          <a:xfrm>
            <a:off x="3077959" y="4671751"/>
            <a:ext cx="516117" cy="1446550"/>
          </a:xfrm>
          <a:prstGeom prst="rect">
            <a:avLst/>
          </a:prstGeom>
        </p:spPr>
        <p:txBody>
          <a:bodyPr wrap="square">
            <a:spAutoFit/>
          </a:bodyPr>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副</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总</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经</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理</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7" name="流程图: 可选过程 36"/>
          <p:cNvSpPr/>
          <p:nvPr/>
        </p:nvSpPr>
        <p:spPr>
          <a:xfrm>
            <a:off x="4157287" y="4603459"/>
            <a:ext cx="622113" cy="1632082"/>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8" name="矩形 37"/>
          <p:cNvSpPr/>
          <p:nvPr/>
        </p:nvSpPr>
        <p:spPr>
          <a:xfrm>
            <a:off x="4210284" y="4696225"/>
            <a:ext cx="516117" cy="1446550"/>
          </a:xfrm>
          <a:prstGeom prst="rect">
            <a:avLst/>
          </a:prstGeom>
        </p:spPr>
        <p:txBody>
          <a:bodyPr wrap="square">
            <a:spAutoFit/>
          </a:bodyPr>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副</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总</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经</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理</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39" name="流程图: 可选过程 38"/>
          <p:cNvSpPr/>
          <p:nvPr/>
        </p:nvSpPr>
        <p:spPr>
          <a:xfrm>
            <a:off x="5352113" y="4603459"/>
            <a:ext cx="622113" cy="1632082"/>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0" name="矩形 39"/>
          <p:cNvSpPr/>
          <p:nvPr/>
        </p:nvSpPr>
        <p:spPr>
          <a:xfrm>
            <a:off x="5405110" y="4696225"/>
            <a:ext cx="516117" cy="1446550"/>
          </a:xfrm>
          <a:prstGeom prst="rect">
            <a:avLst/>
          </a:prstGeom>
        </p:spPr>
        <p:txBody>
          <a:bodyPr wrap="square">
            <a:spAutoFit/>
          </a:bodyPr>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副</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总</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经</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理</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41" name="流程图: 可选过程 40"/>
          <p:cNvSpPr/>
          <p:nvPr/>
        </p:nvSpPr>
        <p:spPr>
          <a:xfrm>
            <a:off x="6510526" y="4603459"/>
            <a:ext cx="622113" cy="1632082"/>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2" name="矩形 41"/>
          <p:cNvSpPr/>
          <p:nvPr/>
        </p:nvSpPr>
        <p:spPr>
          <a:xfrm>
            <a:off x="6563523" y="4696225"/>
            <a:ext cx="516117" cy="1446550"/>
          </a:xfrm>
          <a:prstGeom prst="rect">
            <a:avLst/>
          </a:prstGeom>
        </p:spPr>
        <p:txBody>
          <a:bodyPr wrap="square">
            <a:spAutoFit/>
          </a:bodyPr>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财</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务</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总</a:t>
            </a:r>
            <a:endParaRPr lang="en-US" altLang="zh-CN"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监</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cxnSp>
        <p:nvCxnSpPr>
          <p:cNvPr id="43" name="直接连接符 42"/>
          <p:cNvCxnSpPr>
            <a:endCxn id="37" idx="0"/>
          </p:cNvCxnSpPr>
          <p:nvPr/>
        </p:nvCxnSpPr>
        <p:spPr>
          <a:xfrm>
            <a:off x="4468343" y="4255068"/>
            <a:ext cx="1" cy="420146"/>
          </a:xfrm>
          <a:prstGeom prst="line">
            <a:avLst/>
          </a:prstGeom>
        </p:spPr>
        <p:style>
          <a:lnRef idx="2">
            <a:schemeClr val="accent1"/>
          </a:lnRef>
          <a:fillRef idx="0">
            <a:schemeClr val="accent1"/>
          </a:fillRef>
          <a:effectRef idx="1">
            <a:schemeClr val="accent1"/>
          </a:effectRef>
          <a:fontRef idx="minor">
            <a:schemeClr val="tx1"/>
          </a:fontRef>
        </p:style>
      </p:cxnSp>
      <p:cxnSp>
        <p:nvCxnSpPr>
          <p:cNvPr id="46" name="肘形连接符 45"/>
          <p:cNvCxnSpPr>
            <a:stCxn id="27" idx="0"/>
            <a:endCxn id="41" idx="0"/>
          </p:cNvCxnSpPr>
          <p:nvPr/>
        </p:nvCxnSpPr>
        <p:spPr>
          <a:xfrm rot="16200000">
            <a:off x="4484370" y="2338070"/>
            <a:ext cx="3175" cy="4674870"/>
          </a:xfrm>
          <a:prstGeom prst="bentConnector3">
            <a:avLst>
              <a:gd name="adj1" fmla="val 7550000"/>
            </a:avLst>
          </a:prstGeom>
        </p:spPr>
        <p:style>
          <a:lnRef idx="2">
            <a:schemeClr val="accent1"/>
          </a:lnRef>
          <a:fillRef idx="0">
            <a:schemeClr val="accent1"/>
          </a:fillRef>
          <a:effectRef idx="1">
            <a:schemeClr val="accent1"/>
          </a:effectRef>
          <a:fontRef idx="minor">
            <a:schemeClr val="tx1"/>
          </a:fontRef>
        </p:style>
      </p:cxnSp>
      <p:cxnSp>
        <p:nvCxnSpPr>
          <p:cNvPr id="48" name="肘形连接符 47"/>
          <p:cNvCxnSpPr>
            <a:stCxn id="35" idx="0"/>
            <a:endCxn id="39" idx="0"/>
          </p:cNvCxnSpPr>
          <p:nvPr/>
        </p:nvCxnSpPr>
        <p:spPr>
          <a:xfrm rot="16200000" flipH="1">
            <a:off x="4487545" y="3499485"/>
            <a:ext cx="24765" cy="2327275"/>
          </a:xfrm>
          <a:prstGeom prst="bentConnector3">
            <a:avLst>
              <a:gd name="adj1" fmla="val -961538"/>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3456384"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合资公司运营情况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611559" y="1762938"/>
            <a:ext cx="8179679" cy="4062651"/>
          </a:xfrm>
          <a:prstGeom prst="rect">
            <a:avLst/>
          </a:prstGeom>
        </p:spPr>
        <p:txBody>
          <a:bodyPr wrap="square">
            <a:spAutoFit/>
          </a:bodyPr>
          <a:lstStyle/>
          <a:p>
            <a:r>
              <a:rPr lang="zh-CN" altLang="zh-CN" sz="2400" b="1" dirty="0">
                <a:solidFill>
                  <a:srgbClr val="00B050"/>
                </a:solidFill>
                <a:latin typeface="微软雅黑" pitchFamily="34" charset="-122"/>
                <a:ea typeface="微软雅黑" pitchFamily="34" charset="-122"/>
              </a:rPr>
              <a:t>（二）、运行取得的主要成果</a:t>
            </a:r>
            <a:endParaRPr lang="zh-CN" altLang="zh-CN" sz="2400" dirty="0">
              <a:solidFill>
                <a:srgbClr val="00B050"/>
              </a:solidFill>
              <a:latin typeface="微软雅黑" pitchFamily="34" charset="-122"/>
              <a:ea typeface="微软雅黑" pitchFamily="34" charset="-122"/>
            </a:endParaRPr>
          </a:p>
          <a:p>
            <a:endParaRPr lang="en-US" altLang="zh-CN" b="1" dirty="0" smtClean="0">
              <a:latin typeface="微软雅黑" pitchFamily="34" charset="-122"/>
              <a:ea typeface="微软雅黑" pitchFamily="34" charset="-122"/>
            </a:endParaRPr>
          </a:p>
          <a:p>
            <a:r>
              <a:rPr lang="en-US" altLang="zh-CN" b="1" dirty="0">
                <a:latin typeface="微软雅黑" pitchFamily="34" charset="-122"/>
                <a:ea typeface="微软雅黑" pitchFamily="34" charset="-122"/>
              </a:rPr>
              <a:t> </a:t>
            </a:r>
            <a:r>
              <a:rPr lang="en-US" altLang="zh-CN" b="1" dirty="0" smtClean="0">
                <a:latin typeface="微软雅黑" pitchFamily="34" charset="-122"/>
                <a:ea typeface="微软雅黑" pitchFamily="34" charset="-122"/>
              </a:rPr>
              <a:t>      1</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盘活了政府存量资产，实现了国有资产增值</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改制过程中，政府招标转让其中的</a:t>
            </a:r>
            <a:r>
              <a:rPr lang="en-US" altLang="zh-CN" dirty="0">
                <a:latin typeface="微软雅黑" pitchFamily="34" charset="-122"/>
                <a:ea typeface="微软雅黑" pitchFamily="34" charset="-122"/>
              </a:rPr>
              <a:t>43.29%</a:t>
            </a:r>
            <a:r>
              <a:rPr lang="zh-CN" altLang="zh-CN" dirty="0">
                <a:latin typeface="微软雅黑" pitchFamily="34" charset="-122"/>
                <a:ea typeface="微软雅黑" pitchFamily="34" charset="-122"/>
              </a:rPr>
              <a:t>股权，收到转让费</a:t>
            </a:r>
            <a:r>
              <a:rPr lang="en-US" altLang="zh-CN" dirty="0">
                <a:latin typeface="微软雅黑" pitchFamily="34" charset="-122"/>
                <a:ea typeface="微软雅黑" pitchFamily="34" charset="-122"/>
              </a:rPr>
              <a:t>4.017</a:t>
            </a:r>
            <a:r>
              <a:rPr lang="zh-CN" altLang="zh-CN" dirty="0">
                <a:latin typeface="微软雅黑" pitchFamily="34" charset="-122"/>
                <a:ea typeface="微软雅黑" pitchFamily="34" charset="-122"/>
              </a:rPr>
              <a:t>亿元现款，同时还享有增资和增加资本公积后合资公司约</a:t>
            </a:r>
            <a:r>
              <a:rPr lang="en-US" altLang="zh-CN" dirty="0">
                <a:latin typeface="微软雅黑" pitchFamily="34" charset="-122"/>
                <a:ea typeface="微软雅黑" pitchFamily="34" charset="-122"/>
              </a:rPr>
              <a:t>12</a:t>
            </a:r>
            <a:r>
              <a:rPr lang="zh-CN" altLang="zh-CN" dirty="0">
                <a:latin typeface="微软雅黑" pitchFamily="34" charset="-122"/>
                <a:ea typeface="微软雅黑" pitchFamily="34" charset="-122"/>
              </a:rPr>
              <a:t>亿元净资产的</a:t>
            </a:r>
            <a:r>
              <a:rPr lang="en-US" altLang="zh-CN" dirty="0">
                <a:latin typeface="微软雅黑" pitchFamily="34" charset="-122"/>
                <a:ea typeface="微软雅黑" pitchFamily="34" charset="-122"/>
              </a:rPr>
              <a:t>51%</a:t>
            </a:r>
            <a:r>
              <a:rPr lang="zh-CN" altLang="zh-CN" dirty="0">
                <a:latin typeface="微软雅黑" pitchFamily="34" charset="-122"/>
                <a:ea typeface="微软雅黑" pitchFamily="34" charset="-122"/>
              </a:rPr>
              <a:t>、约</a:t>
            </a:r>
            <a:r>
              <a:rPr lang="en-US" altLang="zh-CN" dirty="0">
                <a:latin typeface="微软雅黑" pitchFamily="34" charset="-122"/>
                <a:ea typeface="微软雅黑" pitchFamily="34" charset="-122"/>
              </a:rPr>
              <a:t>6.12</a:t>
            </a:r>
            <a:r>
              <a:rPr lang="zh-CN" altLang="zh-CN" dirty="0">
                <a:latin typeface="微软雅黑" pitchFamily="34" charset="-122"/>
                <a:ea typeface="微软雅黑" pitchFamily="34" charset="-122"/>
              </a:rPr>
              <a:t>亿元的所有者权益，两项相加共盘活资产</a:t>
            </a:r>
            <a:r>
              <a:rPr lang="en-US" altLang="zh-CN" dirty="0">
                <a:latin typeface="微软雅黑" pitchFamily="34" charset="-122"/>
                <a:ea typeface="微软雅黑" pitchFamily="34" charset="-122"/>
              </a:rPr>
              <a:t>10</a:t>
            </a:r>
            <a:r>
              <a:rPr lang="zh-CN" altLang="zh-CN" dirty="0">
                <a:latin typeface="微软雅黑" pitchFamily="34" charset="-122"/>
                <a:ea typeface="微软雅黑" pitchFamily="34" charset="-122"/>
              </a:rPr>
              <a:t>亿元，较转让前的自来水公司净资产</a:t>
            </a:r>
            <a:r>
              <a:rPr lang="en-US" altLang="zh-CN" dirty="0">
                <a:latin typeface="微软雅黑" pitchFamily="34" charset="-122"/>
                <a:ea typeface="微软雅黑" pitchFamily="34" charset="-122"/>
              </a:rPr>
              <a:t>8.8</a:t>
            </a:r>
            <a:r>
              <a:rPr lang="zh-CN" altLang="zh-CN" dirty="0">
                <a:latin typeface="微软雅黑" pitchFamily="34" charset="-122"/>
                <a:ea typeface="微软雅黑" pitchFamily="34" charset="-122"/>
              </a:rPr>
              <a:t>亿元增值约</a:t>
            </a:r>
            <a:r>
              <a:rPr lang="en-US" altLang="zh-CN" dirty="0">
                <a:latin typeface="微软雅黑" pitchFamily="34" charset="-122"/>
                <a:ea typeface="微软雅黑" pitchFamily="34" charset="-122"/>
              </a:rPr>
              <a:t>1.2</a:t>
            </a:r>
            <a:r>
              <a:rPr lang="zh-CN" altLang="zh-CN" dirty="0">
                <a:latin typeface="微软雅黑" pitchFamily="34" charset="-122"/>
                <a:ea typeface="微软雅黑" pitchFamily="34" charset="-122"/>
              </a:rPr>
              <a:t>亿元，增值率</a:t>
            </a:r>
            <a:r>
              <a:rPr lang="en-US" altLang="zh-CN" dirty="0">
                <a:latin typeface="微软雅黑" pitchFamily="34" charset="-122"/>
                <a:ea typeface="微软雅黑" pitchFamily="34" charset="-122"/>
              </a:rPr>
              <a:t>14%</a:t>
            </a:r>
            <a:r>
              <a:rPr lang="zh-CN" altLang="zh-CN" dirty="0">
                <a:latin typeface="微软雅黑" pitchFamily="34" charset="-122"/>
                <a:ea typeface="微软雅黑" pitchFamily="34" charset="-122"/>
              </a:rPr>
              <a:t>；其中政府获得的</a:t>
            </a:r>
            <a:r>
              <a:rPr lang="en-US" altLang="zh-CN" dirty="0">
                <a:latin typeface="微软雅黑" pitchFamily="34" charset="-122"/>
                <a:ea typeface="微软雅黑" pitchFamily="34" charset="-122"/>
              </a:rPr>
              <a:t>4</a:t>
            </a:r>
            <a:r>
              <a:rPr lang="zh-CN" altLang="zh-CN" dirty="0">
                <a:latin typeface="微软雅黑" pitchFamily="34" charset="-122"/>
                <a:ea typeface="微软雅黑" pitchFamily="34" charset="-122"/>
              </a:rPr>
              <a:t>亿余元现金，有效的保证了其他基础设施项目的建设。</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2</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增强了企业自我投资能力，减轻了财政投资负担</a:t>
            </a:r>
            <a:r>
              <a:rPr lang="zh-CN" altLang="zh-CN" b="1" dirty="0" smtClean="0">
                <a:latin typeface="微软雅黑" pitchFamily="34" charset="-122"/>
                <a:ea typeface="微软雅黑" pitchFamily="34" charset="-122"/>
              </a:rPr>
              <a:t>。</a:t>
            </a:r>
            <a:r>
              <a:rPr lang="zh-CN" altLang="zh-CN" dirty="0" smtClean="0">
                <a:latin typeface="微软雅黑" pitchFamily="34" charset="-122"/>
                <a:ea typeface="微软雅黑" pitchFamily="34" charset="-122"/>
              </a:rPr>
              <a:t>投资人</a:t>
            </a:r>
            <a:r>
              <a:rPr lang="zh-CN" altLang="zh-CN" dirty="0">
                <a:latin typeface="微软雅黑" pitchFamily="34" charset="-122"/>
                <a:ea typeface="微软雅黑" pitchFamily="34" charset="-122"/>
              </a:rPr>
              <a:t>向合资公司增加资本金</a:t>
            </a:r>
            <a:r>
              <a:rPr lang="en-US" altLang="zh-CN" dirty="0">
                <a:latin typeface="微软雅黑" pitchFamily="34" charset="-122"/>
                <a:ea typeface="微软雅黑" pitchFamily="34" charset="-122"/>
              </a:rPr>
              <a:t>1.0</a:t>
            </a:r>
            <a:r>
              <a:rPr lang="zh-CN" altLang="zh-CN" dirty="0">
                <a:latin typeface="微软雅黑" pitchFamily="34" charset="-122"/>
                <a:ea typeface="微软雅黑" pitchFamily="34" charset="-122"/>
              </a:rPr>
              <a:t>亿元、公积金</a:t>
            </a:r>
            <a:r>
              <a:rPr lang="en-US" altLang="zh-CN" dirty="0">
                <a:latin typeface="微软雅黑" pitchFamily="34" charset="-122"/>
                <a:ea typeface="微软雅黑" pitchFamily="34" charset="-122"/>
              </a:rPr>
              <a:t>2.0</a:t>
            </a:r>
            <a:r>
              <a:rPr lang="zh-CN" altLang="zh-CN" dirty="0">
                <a:latin typeface="微软雅黑" pitchFamily="34" charset="-122"/>
                <a:ea typeface="微软雅黑" pitchFamily="34" charset="-122"/>
              </a:rPr>
              <a:t>亿元，大大改善了资产负债结构，降低了财务成本，增强了合资公司自我投资发展实力。几年来，合资公司自行投资</a:t>
            </a:r>
            <a:r>
              <a:rPr lang="en-US" altLang="zh-CN" dirty="0">
                <a:latin typeface="微软雅黑" pitchFamily="34" charset="-122"/>
                <a:ea typeface="微软雅黑" pitchFamily="34" charset="-122"/>
              </a:rPr>
              <a:t>1.8</a:t>
            </a:r>
            <a:r>
              <a:rPr lang="zh-CN" altLang="zh-CN" dirty="0">
                <a:latin typeface="微软雅黑" pitchFamily="34" charset="-122"/>
                <a:ea typeface="微软雅黑" pitchFamily="34" charset="-122"/>
              </a:rPr>
              <a:t>亿元，新建水源井</a:t>
            </a:r>
            <a:r>
              <a:rPr lang="en-US" altLang="zh-CN" dirty="0">
                <a:latin typeface="微软雅黑" pitchFamily="34" charset="-122"/>
                <a:ea typeface="微软雅黑" pitchFamily="34" charset="-122"/>
              </a:rPr>
              <a:t>73</a:t>
            </a:r>
            <a:r>
              <a:rPr lang="zh-CN" altLang="zh-CN" dirty="0">
                <a:latin typeface="微软雅黑" pitchFamily="34" charset="-122"/>
                <a:ea typeface="微软雅黑" pitchFamily="34" charset="-122"/>
              </a:rPr>
              <a:t>眼，改扩建水厂</a:t>
            </a:r>
            <a:r>
              <a:rPr lang="en-US" altLang="zh-CN" dirty="0">
                <a:latin typeface="微软雅黑" pitchFamily="34" charset="-122"/>
                <a:ea typeface="微软雅黑" pitchFamily="34" charset="-122"/>
              </a:rPr>
              <a:t>3</a:t>
            </a:r>
            <a:r>
              <a:rPr lang="zh-CN" altLang="zh-CN" dirty="0">
                <a:latin typeface="微软雅黑" pitchFamily="34" charset="-122"/>
                <a:ea typeface="微软雅黑" pitchFamily="34" charset="-122"/>
              </a:rPr>
              <a:t>座，铺设管网几十公里，更新设备两百多台套，更新老旧供电线路</a:t>
            </a:r>
            <a:r>
              <a:rPr lang="en-US" altLang="zh-CN" dirty="0">
                <a:latin typeface="微软雅黑" pitchFamily="34" charset="-122"/>
                <a:ea typeface="微软雅黑" pitchFamily="34" charset="-122"/>
              </a:rPr>
              <a:t> 40 </a:t>
            </a:r>
            <a:r>
              <a:rPr lang="zh-CN" altLang="zh-CN" dirty="0">
                <a:latin typeface="微软雅黑" pitchFamily="34" charset="-122"/>
                <a:ea typeface="微软雅黑" pitchFamily="34" charset="-122"/>
              </a:rPr>
              <a:t>千米，收购民营自来水公司</a:t>
            </a:r>
            <a:r>
              <a:rPr lang="en-US" altLang="zh-CN" dirty="0">
                <a:latin typeface="微软雅黑" pitchFamily="34" charset="-122"/>
                <a:ea typeface="微软雅黑" pitchFamily="34" charset="-122"/>
              </a:rPr>
              <a:t>1</a:t>
            </a:r>
            <a:r>
              <a:rPr lang="zh-CN" altLang="zh-CN" dirty="0">
                <a:latin typeface="微软雅黑" pitchFamily="34" charset="-122"/>
                <a:ea typeface="微软雅黑" pitchFamily="34" charset="-122"/>
              </a:rPr>
              <a:t>家，共计新增供水能力</a:t>
            </a:r>
            <a:r>
              <a:rPr lang="en-US" altLang="zh-CN" dirty="0">
                <a:latin typeface="微软雅黑" pitchFamily="34" charset="-122"/>
                <a:ea typeface="微软雅黑" pitchFamily="34" charset="-122"/>
              </a:rPr>
              <a:t>8.5</a:t>
            </a:r>
            <a:r>
              <a:rPr lang="zh-CN" altLang="zh-CN" dirty="0">
                <a:latin typeface="微软雅黑" pitchFamily="34" charset="-122"/>
                <a:ea typeface="微软雅黑" pitchFamily="34" charset="-122"/>
              </a:rPr>
              <a:t>万吨</a:t>
            </a:r>
            <a:r>
              <a:rPr lang="en-US" altLang="zh-CN" dirty="0">
                <a:latin typeface="微软雅黑" pitchFamily="34" charset="-122"/>
                <a:ea typeface="微软雅黑" pitchFamily="34" charset="-122"/>
              </a:rPr>
              <a:t>/</a:t>
            </a:r>
            <a:r>
              <a:rPr lang="zh-CN" altLang="zh-CN" dirty="0">
                <a:latin typeface="微软雅黑" pitchFamily="34" charset="-122"/>
                <a:ea typeface="微软雅黑" pitchFamily="34" charset="-122"/>
              </a:rPr>
              <a:t>日。持续不断地增强了城市供水能力。</a:t>
            </a:r>
            <a:endParaRPr lang="zh-CN" altLang="zh-CN" dirty="0">
              <a:latin typeface="微软雅黑" pitchFamily="34" charset="-122"/>
              <a:ea typeface="微软雅黑" pitchFamily="34"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3456384"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合资公司运营情况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611559" y="1309578"/>
            <a:ext cx="8179679" cy="4773930"/>
          </a:xfrm>
          <a:prstGeom prst="rect">
            <a:avLst/>
          </a:prstGeom>
        </p:spPr>
        <p:txBody>
          <a:bodyPr wrap="square">
            <a:spAutoFit/>
          </a:bodyPr>
          <a:lstStyle/>
          <a:p>
            <a:r>
              <a:rPr lang="en-US" altLang="zh-CN" b="1" dirty="0" smtClean="0">
                <a:latin typeface="微软雅黑" pitchFamily="34" charset="-122"/>
                <a:ea typeface="微软雅黑" pitchFamily="34" charset="-122"/>
              </a:rPr>
              <a:t>       3</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提升了供水服务能力，缓解了用水紧张局面</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通过增加项目投资、扩大产能和改进管理、改善服务，提升改善了某市市供水能力和服务水平。</a:t>
            </a:r>
            <a:r>
              <a:rPr lang="en-US" altLang="zh-CN" dirty="0">
                <a:latin typeface="微软雅黑" pitchFamily="34" charset="-122"/>
                <a:ea typeface="微软雅黑" pitchFamily="34" charset="-122"/>
              </a:rPr>
              <a:t>2011</a:t>
            </a:r>
            <a:r>
              <a:rPr lang="zh-CN" altLang="zh-CN" dirty="0">
                <a:latin typeface="微软雅黑" pitchFamily="34" charset="-122"/>
                <a:ea typeface="微软雅黑" pitchFamily="34" charset="-122"/>
              </a:rPr>
              <a:t>年</a:t>
            </a:r>
            <a:r>
              <a:rPr lang="en-US" altLang="zh-CN" dirty="0">
                <a:latin typeface="微软雅黑" pitchFamily="34" charset="-122"/>
                <a:ea typeface="微软雅黑" pitchFamily="34" charset="-122"/>
              </a:rPr>
              <a:t>--2013</a:t>
            </a:r>
            <a:r>
              <a:rPr lang="zh-CN" altLang="zh-CN" dirty="0">
                <a:latin typeface="微软雅黑" pitchFamily="34" charset="-122"/>
                <a:ea typeface="微软雅黑" pitchFamily="34" charset="-122"/>
              </a:rPr>
              <a:t>年，日均供水量分别较上一年增长</a:t>
            </a:r>
            <a:r>
              <a:rPr lang="en-US" altLang="zh-CN" dirty="0">
                <a:latin typeface="微软雅黑" pitchFamily="34" charset="-122"/>
                <a:ea typeface="微软雅黑" pitchFamily="34" charset="-122"/>
              </a:rPr>
              <a:t>11.5%</a:t>
            </a:r>
            <a:r>
              <a:rPr lang="zh-CN" altLang="zh-CN" dirty="0">
                <a:latin typeface="微软雅黑" pitchFamily="34" charset="-122"/>
                <a:ea typeface="微软雅黑" pitchFamily="34" charset="-122"/>
              </a:rPr>
              <a:t>、</a:t>
            </a:r>
            <a:r>
              <a:rPr lang="en-US" altLang="zh-CN" dirty="0">
                <a:latin typeface="微软雅黑" pitchFamily="34" charset="-122"/>
                <a:ea typeface="微软雅黑" pitchFamily="34" charset="-122"/>
              </a:rPr>
              <a:t>5.2%</a:t>
            </a:r>
            <a:r>
              <a:rPr lang="zh-CN" altLang="zh-CN" dirty="0">
                <a:latin typeface="微软雅黑" pitchFamily="34" charset="-122"/>
                <a:ea typeface="微软雅黑" pitchFamily="34" charset="-122"/>
              </a:rPr>
              <a:t>和</a:t>
            </a:r>
            <a:r>
              <a:rPr lang="en-US" altLang="zh-CN" dirty="0">
                <a:latin typeface="微软雅黑" pitchFamily="34" charset="-122"/>
                <a:ea typeface="微软雅黑" pitchFamily="34" charset="-122"/>
              </a:rPr>
              <a:t>10.9%</a:t>
            </a:r>
            <a:r>
              <a:rPr lang="zh-CN" altLang="zh-CN" dirty="0">
                <a:latin typeface="微软雅黑" pitchFamily="34" charset="-122"/>
                <a:ea typeface="微软雅黑" pitchFamily="34" charset="-122"/>
              </a:rPr>
              <a:t>，</a:t>
            </a:r>
            <a:r>
              <a:rPr lang="en-US" altLang="zh-CN" dirty="0">
                <a:latin typeface="微软雅黑" pitchFamily="34" charset="-122"/>
                <a:ea typeface="微软雅黑" pitchFamily="34" charset="-122"/>
              </a:rPr>
              <a:t>2014</a:t>
            </a:r>
            <a:r>
              <a:rPr lang="zh-CN" altLang="zh-CN" dirty="0">
                <a:latin typeface="微软雅黑" pitchFamily="34" charset="-122"/>
                <a:ea typeface="微软雅黑" pitchFamily="34" charset="-122"/>
              </a:rPr>
              <a:t>年日均供水</a:t>
            </a:r>
            <a:r>
              <a:rPr lang="en-US" altLang="zh-CN" dirty="0">
                <a:latin typeface="微软雅黑" pitchFamily="34" charset="-122"/>
                <a:ea typeface="微软雅黑" pitchFamily="34" charset="-122"/>
              </a:rPr>
              <a:t>40</a:t>
            </a:r>
            <a:r>
              <a:rPr lang="zh-CN" altLang="zh-CN" dirty="0">
                <a:latin typeface="微软雅黑" pitchFamily="34" charset="-122"/>
                <a:ea typeface="微软雅黑" pitchFamily="34" charset="-122"/>
              </a:rPr>
              <a:t>万吨</a:t>
            </a:r>
            <a:r>
              <a:rPr lang="en-US" altLang="zh-CN" dirty="0">
                <a:latin typeface="微软雅黑" pitchFamily="34" charset="-122"/>
                <a:ea typeface="微软雅黑" pitchFamily="34" charset="-122"/>
              </a:rPr>
              <a:t>/</a:t>
            </a:r>
            <a:r>
              <a:rPr lang="zh-CN" altLang="zh-CN" dirty="0">
                <a:latin typeface="微软雅黑" pitchFamily="34" charset="-122"/>
                <a:ea typeface="微软雅黑" pitchFamily="34" charset="-122"/>
              </a:rPr>
              <a:t>日，较合资前</a:t>
            </a:r>
            <a:r>
              <a:rPr lang="en-US" altLang="zh-CN" dirty="0">
                <a:latin typeface="微软雅黑" pitchFamily="34" charset="-122"/>
                <a:ea typeface="微软雅黑" pitchFamily="34" charset="-122"/>
              </a:rPr>
              <a:t>2010</a:t>
            </a:r>
            <a:r>
              <a:rPr lang="zh-CN" altLang="zh-CN" dirty="0">
                <a:latin typeface="微软雅黑" pitchFamily="34" charset="-122"/>
                <a:ea typeface="微软雅黑" pitchFamily="34" charset="-122"/>
              </a:rPr>
              <a:t>年同期的</a:t>
            </a:r>
            <a:r>
              <a:rPr lang="en-US" altLang="zh-CN" dirty="0">
                <a:latin typeface="微软雅黑" pitchFamily="34" charset="-122"/>
                <a:ea typeface="微软雅黑" pitchFamily="34" charset="-122"/>
              </a:rPr>
              <a:t>26.1</a:t>
            </a:r>
            <a:r>
              <a:rPr lang="zh-CN" altLang="zh-CN" dirty="0">
                <a:latin typeface="微软雅黑" pitchFamily="34" charset="-122"/>
                <a:ea typeface="微软雅黑" pitchFamily="34" charset="-122"/>
              </a:rPr>
              <a:t>万吨</a:t>
            </a:r>
            <a:r>
              <a:rPr lang="en-US" altLang="zh-CN" dirty="0">
                <a:latin typeface="微软雅黑" pitchFamily="34" charset="-122"/>
                <a:ea typeface="微软雅黑" pitchFamily="34" charset="-122"/>
              </a:rPr>
              <a:t>/</a:t>
            </a:r>
            <a:r>
              <a:rPr lang="zh-CN" altLang="zh-CN" dirty="0">
                <a:latin typeface="微软雅黑" pitchFamily="34" charset="-122"/>
                <a:ea typeface="微软雅黑" pitchFamily="34" charset="-122"/>
              </a:rPr>
              <a:t>日，增加</a:t>
            </a:r>
            <a:r>
              <a:rPr lang="en-US" altLang="zh-CN" dirty="0">
                <a:latin typeface="微软雅黑" pitchFamily="34" charset="-122"/>
                <a:ea typeface="微软雅黑" pitchFamily="34" charset="-122"/>
              </a:rPr>
              <a:t>14</a:t>
            </a:r>
            <a:r>
              <a:rPr lang="zh-CN" altLang="zh-CN" dirty="0">
                <a:latin typeface="微软雅黑" pitchFamily="34" charset="-122"/>
                <a:ea typeface="微软雅黑" pitchFamily="34" charset="-122"/>
              </a:rPr>
              <a:t>万吨</a:t>
            </a:r>
            <a:r>
              <a:rPr lang="en-US" altLang="zh-CN" dirty="0">
                <a:latin typeface="微软雅黑" pitchFamily="34" charset="-122"/>
                <a:ea typeface="微软雅黑" pitchFamily="34" charset="-122"/>
              </a:rPr>
              <a:t>/</a:t>
            </a:r>
            <a:r>
              <a:rPr lang="zh-CN" altLang="zh-CN" dirty="0">
                <a:latin typeface="微软雅黑" pitchFamily="34" charset="-122"/>
                <a:ea typeface="微软雅黑" pitchFamily="34" charset="-122"/>
              </a:rPr>
              <a:t>日，增长</a:t>
            </a:r>
            <a:r>
              <a:rPr lang="en-US" altLang="zh-CN" dirty="0">
                <a:latin typeface="微软雅黑" pitchFamily="34" charset="-122"/>
                <a:ea typeface="微软雅黑" pitchFamily="34" charset="-122"/>
              </a:rPr>
              <a:t>53.6%</a:t>
            </a:r>
            <a:r>
              <a:rPr lang="zh-CN" altLang="zh-CN" dirty="0">
                <a:latin typeface="微软雅黑" pitchFamily="34" charset="-122"/>
                <a:ea typeface="微软雅黑" pitchFamily="34" charset="-122"/>
              </a:rPr>
              <a:t>，其中，</a:t>
            </a:r>
            <a:r>
              <a:rPr lang="en-US" altLang="zh-CN" dirty="0">
                <a:latin typeface="微软雅黑" pitchFamily="34" charset="-122"/>
                <a:ea typeface="微软雅黑" pitchFamily="34" charset="-122"/>
              </a:rPr>
              <a:t>2014</a:t>
            </a:r>
            <a:r>
              <a:rPr lang="zh-CN" altLang="zh-CN" dirty="0">
                <a:latin typeface="微软雅黑" pitchFamily="34" charset="-122"/>
                <a:ea typeface="微软雅黑" pitchFamily="34" charset="-122"/>
              </a:rPr>
              <a:t>年、</a:t>
            </a:r>
            <a:r>
              <a:rPr lang="en-US" altLang="zh-CN" dirty="0">
                <a:latin typeface="微软雅黑" pitchFamily="34" charset="-122"/>
                <a:ea typeface="微软雅黑" pitchFamily="34" charset="-122"/>
              </a:rPr>
              <a:t>2015</a:t>
            </a:r>
            <a:r>
              <a:rPr lang="zh-CN" altLang="en-US" dirty="0">
                <a:latin typeface="微软雅黑" pitchFamily="34" charset="-122"/>
                <a:ea typeface="微软雅黑" pitchFamily="34" charset="-122"/>
              </a:rPr>
              <a:t>年</a:t>
            </a:r>
            <a:r>
              <a:rPr lang="zh-CN" altLang="zh-CN" dirty="0">
                <a:latin typeface="微软雅黑" pitchFamily="34" charset="-122"/>
                <a:ea typeface="微软雅黑" pitchFamily="34" charset="-122"/>
              </a:rPr>
              <a:t>夏季高峰期间日供水量最高达</a:t>
            </a:r>
            <a:r>
              <a:rPr lang="en-US" altLang="zh-CN" dirty="0">
                <a:latin typeface="微软雅黑" pitchFamily="34" charset="-122"/>
                <a:ea typeface="微软雅黑" pitchFamily="34" charset="-122"/>
              </a:rPr>
              <a:t>51</a:t>
            </a:r>
            <a:r>
              <a:rPr lang="zh-CN" altLang="zh-CN" dirty="0">
                <a:latin typeface="微软雅黑" pitchFamily="34" charset="-122"/>
                <a:ea typeface="微软雅黑" pitchFamily="34" charset="-122"/>
              </a:rPr>
              <a:t>万方，保障了该市经济社会快速发展日益增长的用水需求。某市区和某市县供水紧张的局面已经得到了有效缓解。</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4</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健全了内部管控流程，增强了自我约束能力</a:t>
            </a:r>
            <a:r>
              <a:rPr lang="zh-CN" altLang="zh-CN" b="1" dirty="0">
                <a:latin typeface="微软雅黑" pitchFamily="34" charset="-122"/>
                <a:ea typeface="微软雅黑" pitchFamily="34" charset="-122"/>
              </a:rPr>
              <a:t>。</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a:t>
            </a:r>
            <a:r>
              <a:rPr lang="en-US" altLang="zh-CN" b="1" dirty="0">
                <a:latin typeface="微软雅黑" pitchFamily="34" charset="-122"/>
                <a:ea typeface="微软雅黑" pitchFamily="34" charset="-122"/>
              </a:rPr>
              <a:t>1</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建立了运行制度</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合资公司成立之初，依据《合资公司章程》分别制定了《股东会议事规则》、《董事会议事规则》、《监事会议事规则》和《总经理工作条例》，建立了重大事项规范决策、执行、检查、报告等机制。公司董事会和经理层制定了财务、预算、投资、员工、薪酬、营销、采购等管理制度办法，建立了重要业务的控制流程。</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a:t>
            </a:r>
            <a:r>
              <a:rPr lang="en-US" altLang="zh-CN" b="1" dirty="0">
                <a:latin typeface="微软雅黑" pitchFamily="34" charset="-122"/>
                <a:ea typeface="微软雅黑" pitchFamily="34" charset="-122"/>
              </a:rPr>
              <a:t>2</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健全了决策机制</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对于公司年度经营计划、预决算、项目投资、工资总额、领导人员薪酬等事项，都要层层把关，最后经股东会讨论决定。对于重要事项，股东会须由代表</a:t>
            </a:r>
            <a:r>
              <a:rPr lang="en-US" altLang="zh-CN" dirty="0">
                <a:latin typeface="微软雅黑" pitchFamily="34" charset="-122"/>
                <a:ea typeface="微软雅黑" pitchFamily="34" charset="-122"/>
              </a:rPr>
              <a:t>2/3</a:t>
            </a:r>
            <a:r>
              <a:rPr lang="zh-CN" altLang="zh-CN" dirty="0">
                <a:latin typeface="微软雅黑" pitchFamily="34" charset="-122"/>
                <a:ea typeface="微软雅黑" pitchFamily="34" charset="-122"/>
              </a:rPr>
              <a:t>以上股权的股东代表表决同意通过，董事会需由</a:t>
            </a:r>
            <a:r>
              <a:rPr lang="en-US" altLang="zh-CN" dirty="0">
                <a:latin typeface="微软雅黑" pitchFamily="34" charset="-122"/>
                <a:ea typeface="微软雅黑" pitchFamily="34" charset="-122"/>
              </a:rPr>
              <a:t>5</a:t>
            </a:r>
            <a:r>
              <a:rPr lang="zh-CN" altLang="zh-CN" dirty="0">
                <a:latin typeface="微软雅黑" pitchFamily="34" charset="-122"/>
                <a:ea typeface="微软雅黑" pitchFamily="34" charset="-122"/>
              </a:rPr>
              <a:t>名以上董事同意方可通过，确保重大决策事项决策受控</a:t>
            </a:r>
            <a:r>
              <a:rPr lang="zh-CN" altLang="zh-CN" dirty="0" smtClean="0">
                <a:latin typeface="微软雅黑" pitchFamily="34" charset="-122"/>
                <a:ea typeface="微软雅黑" pitchFamily="34" charset="-122"/>
              </a:rPr>
              <a:t>。</a:t>
            </a:r>
            <a:endParaRPr lang="zh-CN" altLang="zh-CN" dirty="0">
              <a:latin typeface="微软雅黑" pitchFamily="34" charset="-122"/>
              <a:ea typeface="微软雅黑" pitchFamily="34"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3456384"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合资公司运营情况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611559" y="1309578"/>
            <a:ext cx="8179679" cy="5078313"/>
          </a:xfrm>
          <a:prstGeom prst="rect">
            <a:avLst/>
          </a:prstGeom>
        </p:spPr>
        <p:txBody>
          <a:bodyPr wrap="square">
            <a:spAutoFit/>
          </a:bodyPr>
          <a:lstStyle/>
          <a:p>
            <a:r>
              <a:rPr lang="en-US" altLang="zh-CN" b="1" dirty="0" smtClean="0">
                <a:latin typeface="微软雅黑" pitchFamily="34" charset="-122"/>
                <a:ea typeface="微软雅黑" pitchFamily="34" charset="-122"/>
              </a:rPr>
              <a:t>       </a:t>
            </a:r>
            <a:r>
              <a:rPr lang="zh-CN" altLang="zh-CN" b="1" dirty="0">
                <a:latin typeface="微软雅黑" pitchFamily="34" charset="-122"/>
                <a:ea typeface="微软雅黑" pitchFamily="34" charset="-122"/>
              </a:rPr>
              <a:t>（</a:t>
            </a:r>
            <a:r>
              <a:rPr lang="en-US" altLang="zh-CN" b="1" dirty="0">
                <a:latin typeface="微软雅黑" pitchFamily="34" charset="-122"/>
                <a:ea typeface="微软雅黑" pitchFamily="34" charset="-122"/>
              </a:rPr>
              <a:t>3</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加强了财务管控</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对于财务报销、资金拨付，限额以下分别由总经理和财务总监联签，限额以上的由总经理、财务总监和董事长联签，不符合制度规定和预算的支出与款项无法报销和支付。同时，合资经营以来，公司资金管理和运用良好，先后利用增资款、未分配利润、固定资产折旧等资金，在完成各类设备设施投资</a:t>
            </a:r>
            <a:r>
              <a:rPr lang="en-US" altLang="zh-CN" dirty="0">
                <a:latin typeface="微软雅黑" pitchFamily="34" charset="-122"/>
                <a:ea typeface="微软雅黑" pitchFamily="34" charset="-122"/>
              </a:rPr>
              <a:t> 1.8</a:t>
            </a:r>
            <a:r>
              <a:rPr lang="zh-CN" altLang="zh-CN" dirty="0">
                <a:latin typeface="微软雅黑" pitchFamily="34" charset="-122"/>
                <a:ea typeface="微软雅黑" pitchFamily="34" charset="-122"/>
              </a:rPr>
              <a:t>亿元的同时，还偿还原有银行贷款</a:t>
            </a:r>
            <a:r>
              <a:rPr lang="en-US" altLang="zh-CN" dirty="0">
                <a:latin typeface="微软雅黑" pitchFamily="34" charset="-122"/>
                <a:ea typeface="微软雅黑" pitchFamily="34" charset="-122"/>
              </a:rPr>
              <a:t>1.7</a:t>
            </a:r>
            <a:r>
              <a:rPr lang="zh-CN" altLang="zh-CN" dirty="0">
                <a:latin typeface="微软雅黑" pitchFamily="34" charset="-122"/>
                <a:ea typeface="微软雅黑" pitchFamily="34" charset="-122"/>
              </a:rPr>
              <a:t>亿元，累计减少利息支出成本 一千多万元。</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a:t>
            </a:r>
            <a:r>
              <a:rPr lang="en-US" altLang="zh-CN" b="1" dirty="0">
                <a:latin typeface="微软雅黑" pitchFamily="34" charset="-122"/>
                <a:ea typeface="微软雅黑" pitchFamily="34" charset="-122"/>
              </a:rPr>
              <a:t>4</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控制了员工规模</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股东会明确规定，近</a:t>
            </a:r>
            <a:r>
              <a:rPr lang="en-US" altLang="zh-CN" dirty="0">
                <a:latin typeface="微软雅黑" pitchFamily="34" charset="-122"/>
                <a:ea typeface="微软雅黑" pitchFamily="34" charset="-122"/>
              </a:rPr>
              <a:t>5</a:t>
            </a:r>
            <a:r>
              <a:rPr lang="zh-CN" altLang="zh-CN" dirty="0">
                <a:latin typeface="微软雅黑" pitchFamily="34" charset="-122"/>
                <a:ea typeface="微软雅黑" pitchFamily="34" charset="-122"/>
              </a:rPr>
              <a:t>年内员工坚持只出不进的方针，今后需要招聘，用人计划需经董事会审核股东会批准后公开招聘。几多来，公司供水规模扩大了</a:t>
            </a:r>
            <a:r>
              <a:rPr lang="en-US" altLang="zh-CN" dirty="0">
                <a:latin typeface="微软雅黑" pitchFamily="34" charset="-122"/>
                <a:ea typeface="微软雅黑" pitchFamily="34" charset="-122"/>
              </a:rPr>
              <a:t>23.6%</a:t>
            </a:r>
            <a:r>
              <a:rPr lang="zh-CN" altLang="zh-CN" dirty="0">
                <a:latin typeface="微软雅黑" pitchFamily="34" charset="-122"/>
                <a:ea typeface="微软雅黑" pitchFamily="34" charset="-122"/>
              </a:rPr>
              <a:t>，却没有新进一名员工，而且员工总数由当时的</a:t>
            </a:r>
            <a:r>
              <a:rPr lang="en-US" altLang="zh-CN" dirty="0">
                <a:latin typeface="微软雅黑" pitchFamily="34" charset="-122"/>
                <a:ea typeface="微软雅黑" pitchFamily="34" charset="-122"/>
              </a:rPr>
              <a:t>1193</a:t>
            </a:r>
            <a:r>
              <a:rPr lang="zh-CN" altLang="zh-CN" dirty="0">
                <a:latin typeface="微软雅黑" pitchFamily="34" charset="-122"/>
                <a:ea typeface="微软雅黑" pitchFamily="34" charset="-122"/>
              </a:rPr>
              <a:t>人，减少到目前的</a:t>
            </a:r>
            <a:r>
              <a:rPr lang="en-US" altLang="zh-CN" dirty="0">
                <a:latin typeface="微软雅黑" pitchFamily="34" charset="-122"/>
                <a:ea typeface="微软雅黑" pitchFamily="34" charset="-122"/>
              </a:rPr>
              <a:t>957</a:t>
            </a:r>
            <a:r>
              <a:rPr lang="zh-CN" altLang="zh-CN" dirty="0">
                <a:latin typeface="微软雅黑" pitchFamily="34" charset="-122"/>
                <a:ea typeface="微软雅黑" pitchFamily="34" charset="-122"/>
              </a:rPr>
              <a:t>人，净减少</a:t>
            </a:r>
            <a:r>
              <a:rPr lang="en-US" altLang="zh-CN" dirty="0">
                <a:latin typeface="微软雅黑" pitchFamily="34" charset="-122"/>
                <a:ea typeface="微软雅黑" pitchFamily="34" charset="-122"/>
              </a:rPr>
              <a:t>236</a:t>
            </a:r>
            <a:r>
              <a:rPr lang="zh-CN" altLang="zh-CN" dirty="0">
                <a:latin typeface="微软雅黑" pitchFamily="34" charset="-122"/>
                <a:ea typeface="微软雅黑" pitchFamily="34" charset="-122"/>
              </a:rPr>
              <a:t>人，按人年均成本费用</a:t>
            </a:r>
            <a:r>
              <a:rPr lang="en-US" altLang="zh-CN" dirty="0">
                <a:latin typeface="微软雅黑" pitchFamily="34" charset="-122"/>
                <a:ea typeface="微软雅黑" pitchFamily="34" charset="-122"/>
              </a:rPr>
              <a:t>6</a:t>
            </a:r>
            <a:r>
              <a:rPr lang="zh-CN" altLang="zh-CN" dirty="0">
                <a:latin typeface="微软雅黑" pitchFamily="34" charset="-122"/>
                <a:ea typeface="微软雅黑" pitchFamily="34" charset="-122"/>
              </a:rPr>
              <a:t>万元计，每年节省成本一千四百多万元。</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a:t>
            </a:r>
            <a:r>
              <a:rPr lang="en-US" altLang="zh-CN" b="1" dirty="0">
                <a:latin typeface="微软雅黑" pitchFamily="34" charset="-122"/>
                <a:ea typeface="微软雅黑" pitchFamily="34" charset="-122"/>
              </a:rPr>
              <a:t>5</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实行了经营绩效考核</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对所属子公司、分公司及生产经营单位，年初确定营业收入、成本费用、利润额及其他管理指标，与领导班子年度绩效工资挂钩考核，奖优罚劣，对连续两年或严重完不成任务指标的还要调整其岗位。实行两年来，较好的发挥了激励约束作用。</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latin typeface="微软雅黑" pitchFamily="34" charset="-122"/>
                <a:ea typeface="微软雅黑" pitchFamily="34" charset="-122"/>
              </a:rPr>
              <a:t>（</a:t>
            </a:r>
            <a:r>
              <a:rPr lang="en-US" altLang="zh-CN" b="1" dirty="0">
                <a:latin typeface="微软雅黑" pitchFamily="34" charset="-122"/>
                <a:ea typeface="微软雅黑" pitchFamily="34" charset="-122"/>
              </a:rPr>
              <a:t>6</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推行了阳光采购</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对于工程发包、设备物资采购、房屋租赁等采购事项，实行多部门参与、纪委监督下的公开招标、招租或竞争性谈判等方式进行，严格杜绝了少数人暗箱操作的行为。</a:t>
            </a:r>
            <a:endParaRPr lang="zh-CN" altLang="zh-CN" dirty="0">
              <a:latin typeface="微软雅黑" pitchFamily="34" charset="-122"/>
              <a:ea typeface="微软雅黑" pitchFamily="34"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3456384"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合资公司运营情况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618064" y="1772816"/>
            <a:ext cx="8179679" cy="3402330"/>
          </a:xfrm>
          <a:prstGeom prst="rect">
            <a:avLst/>
          </a:prstGeom>
        </p:spPr>
        <p:txBody>
          <a:bodyPr wrap="square">
            <a:spAutoFit/>
          </a:bodyPr>
          <a:lstStyle/>
          <a:p>
            <a:r>
              <a:rPr lang="en-US" altLang="zh-CN" b="1" dirty="0" smtClean="0">
                <a:latin typeface="微软雅黑" pitchFamily="34" charset="-122"/>
                <a:ea typeface="微软雅黑" pitchFamily="34" charset="-122"/>
              </a:rPr>
              <a:t>       </a:t>
            </a:r>
            <a:r>
              <a:rPr lang="en-US" altLang="zh-CN" b="1" dirty="0">
                <a:latin typeface="微软雅黑" pitchFamily="34" charset="-122"/>
                <a:ea typeface="微软雅黑" pitchFamily="34" charset="-122"/>
              </a:rPr>
              <a:t>5</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重视员工切身利益，保持了企业内部稳定</a:t>
            </a:r>
            <a:r>
              <a:rPr lang="zh-CN" altLang="zh-CN" b="1" dirty="0">
                <a:latin typeface="微软雅黑" pitchFamily="34" charset="-122"/>
                <a:ea typeface="微软雅黑" pitchFamily="34" charset="-122"/>
              </a:rPr>
              <a:t>。</a:t>
            </a:r>
            <a:endParaRPr lang="zh-CN" altLang="zh-CN" dirty="0">
              <a:latin typeface="微软雅黑" pitchFamily="34" charset="-122"/>
              <a:ea typeface="微软雅黑" pitchFamily="34" charset="-122"/>
            </a:endParaRPr>
          </a:p>
          <a:p>
            <a:r>
              <a:rPr lang="en-US" altLang="zh-CN" dirty="0" smtClean="0">
                <a:latin typeface="微软雅黑" pitchFamily="34" charset="-122"/>
                <a:ea typeface="微软雅黑" pitchFamily="34" charset="-122"/>
              </a:rPr>
              <a:t>       </a:t>
            </a:r>
            <a:endParaRPr lang="en-US" altLang="zh-CN" dirty="0" smtClean="0">
              <a:latin typeface="微软雅黑" pitchFamily="34" charset="-122"/>
              <a:ea typeface="微软雅黑" pitchFamily="34" charset="-122"/>
            </a:endParaRPr>
          </a:p>
          <a:p>
            <a:r>
              <a:rPr lang="en-US" altLang="zh-CN" dirty="0" smtClean="0">
                <a:latin typeface="微软雅黑" pitchFamily="34" charset="-122"/>
                <a:ea typeface="微软雅黑" pitchFamily="34" charset="-122"/>
              </a:rPr>
              <a:t>    </a:t>
            </a:r>
            <a:r>
              <a:rPr lang="zh-CN" altLang="zh-CN" dirty="0">
                <a:latin typeface="微软雅黑" pitchFamily="34" charset="-122"/>
                <a:ea typeface="微软雅黑" pitchFamily="34" charset="-122"/>
              </a:rPr>
              <a:t>几年来，在投资人尚未拿到投资回报的情况下，不仅累计投资</a:t>
            </a:r>
            <a:r>
              <a:rPr lang="en-US" altLang="zh-CN" dirty="0">
                <a:latin typeface="微软雅黑" pitchFamily="34" charset="-122"/>
                <a:ea typeface="微软雅黑" pitchFamily="34" charset="-122"/>
              </a:rPr>
              <a:t>1.8</a:t>
            </a:r>
            <a:r>
              <a:rPr lang="zh-CN" altLang="zh-CN" dirty="0">
                <a:latin typeface="微软雅黑" pitchFamily="34" charset="-122"/>
                <a:ea typeface="微软雅黑" pitchFamily="34" charset="-122"/>
              </a:rPr>
              <a:t>亿元用于供水设施的扩建和更新改造，员工收入也得到稳步提高，职工平均年收入，比合资前</a:t>
            </a:r>
            <a:r>
              <a:rPr lang="en-US" altLang="zh-CN" dirty="0">
                <a:latin typeface="微软雅黑" pitchFamily="34" charset="-122"/>
                <a:ea typeface="微软雅黑" pitchFamily="34" charset="-122"/>
              </a:rPr>
              <a:t>2010</a:t>
            </a:r>
            <a:r>
              <a:rPr lang="zh-CN" altLang="zh-CN" dirty="0">
                <a:latin typeface="微软雅黑" pitchFamily="34" charset="-122"/>
                <a:ea typeface="微软雅黑" pitchFamily="34" charset="-122"/>
              </a:rPr>
              <a:t>年增长了许多，年平均增长率</a:t>
            </a:r>
            <a:r>
              <a:rPr lang="en-US" altLang="zh-CN" dirty="0">
                <a:latin typeface="微软雅黑" pitchFamily="34" charset="-122"/>
                <a:ea typeface="微软雅黑" pitchFamily="34" charset="-122"/>
              </a:rPr>
              <a:t>10%</a:t>
            </a:r>
            <a:r>
              <a:rPr lang="zh-CN" altLang="zh-CN" dirty="0">
                <a:latin typeface="微软雅黑" pitchFamily="34" charset="-122"/>
                <a:ea typeface="微软雅黑" pitchFamily="34" charset="-122"/>
              </a:rPr>
              <a:t>以上。加之改革薪酬制度，改善思想政治工作，推行厂务公开、职工民主管理，加强员工教育培训等，保持了公司改制后的平稳过渡与和谐稳定。</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dirty="0" smtClean="0">
                <a:latin typeface="微软雅黑" pitchFamily="34" charset="-122"/>
                <a:ea typeface="微软雅黑" pitchFamily="34" charset="-122"/>
              </a:rPr>
              <a:t>       </a:t>
            </a:r>
            <a:r>
              <a:rPr lang="zh-CN" altLang="zh-CN" dirty="0" smtClean="0">
                <a:latin typeface="微软雅黑" pitchFamily="34" charset="-122"/>
                <a:ea typeface="微软雅黑" pitchFamily="34" charset="-122"/>
              </a:rPr>
              <a:t>总之</a:t>
            </a:r>
            <a:r>
              <a:rPr lang="zh-CN" altLang="zh-CN" dirty="0">
                <a:latin typeface="微软雅黑" pitchFamily="34" charset="-122"/>
                <a:ea typeface="微软雅黑" pitchFamily="34" charset="-122"/>
              </a:rPr>
              <a:t>，本项目的改制取得了积极的成功。水务集团公司成立以来，在市委市政府以及双方股东的共同关心支持下，通过管理层和广大员工的不懈努力，供水能力逐步提高、财务状况不断改善、新增投入逐步加大，员工收入稳步增长，为该市经济社会发展做出了积极贡献。</a:t>
            </a:r>
            <a:endParaRPr lang="zh-CN" altLang="zh-CN" dirty="0">
              <a:latin typeface="微软雅黑" pitchFamily="34" charset="-122"/>
              <a:ea typeface="微软雅黑"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项目概况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23528" y="1268760"/>
            <a:ext cx="8424936" cy="5360035"/>
          </a:xfrm>
          <a:prstGeom prst="rect">
            <a:avLst/>
          </a:prstGeom>
        </p:spPr>
        <p:txBody>
          <a:bodyPr wrap="square">
            <a:spAutoFit/>
          </a:bodyPr>
          <a:lstStyle/>
          <a:p>
            <a:r>
              <a:rPr lang="en-US" altLang="zh-CN" sz="2400" b="1" dirty="0">
                <a:solidFill>
                  <a:srgbClr val="00B050"/>
                </a:solidFill>
                <a:latin typeface="微软雅黑" pitchFamily="34" charset="-122"/>
                <a:ea typeface="微软雅黑" pitchFamily="34" charset="-122"/>
              </a:rPr>
              <a:t>1</a:t>
            </a:r>
            <a:r>
              <a:rPr lang="zh-CN" altLang="zh-CN" sz="2400" b="1" dirty="0">
                <a:solidFill>
                  <a:srgbClr val="00B050"/>
                </a:solidFill>
                <a:latin typeface="微软雅黑" pitchFamily="34" charset="-122"/>
                <a:ea typeface="微软雅黑" pitchFamily="34" charset="-122"/>
              </a:rPr>
              <a:t>、目标公司</a:t>
            </a:r>
            <a:r>
              <a:rPr lang="zh-CN" altLang="zh-CN" sz="2400" b="1" dirty="0" smtClean="0">
                <a:solidFill>
                  <a:srgbClr val="00B050"/>
                </a:solidFill>
                <a:latin typeface="微软雅黑" pitchFamily="34" charset="-122"/>
                <a:ea typeface="微软雅黑" pitchFamily="34" charset="-122"/>
              </a:rPr>
              <a:t>：</a:t>
            </a:r>
            <a:endParaRPr lang="en-US" altLang="zh-CN" sz="2400" b="1" dirty="0" smtClean="0">
              <a:solidFill>
                <a:srgbClr val="00B050"/>
              </a:solidFill>
              <a:latin typeface="微软雅黑" pitchFamily="34" charset="-122"/>
              <a:ea typeface="微软雅黑" pitchFamily="34" charset="-122"/>
            </a:endParaRPr>
          </a:p>
          <a:p>
            <a:r>
              <a:rPr lang="en-US" altLang="zh-CN" sz="1000" b="1" dirty="0">
                <a:latin typeface="微软雅黑" pitchFamily="34" charset="-122"/>
                <a:ea typeface="微软雅黑" pitchFamily="34" charset="-122"/>
              </a:rPr>
              <a:t> </a:t>
            </a:r>
            <a:r>
              <a:rPr lang="en-US" altLang="zh-CN" sz="1000" b="1" dirty="0" smtClean="0">
                <a:latin typeface="微软雅黑" pitchFamily="34" charset="-122"/>
                <a:ea typeface="微软雅黑" pitchFamily="34" charset="-122"/>
              </a:rPr>
              <a:t>      </a:t>
            </a:r>
            <a:endParaRPr lang="en-US" altLang="zh-CN" sz="1000" b="1" dirty="0" smtClean="0">
              <a:latin typeface="微软雅黑" pitchFamily="34" charset="-122"/>
              <a:ea typeface="微软雅黑" pitchFamily="34" charset="-122"/>
            </a:endParaRPr>
          </a:p>
          <a:p>
            <a:r>
              <a:rPr lang="en-US" altLang="zh-CN" sz="2000" b="1" dirty="0">
                <a:latin typeface="微软雅黑" pitchFamily="34" charset="-122"/>
                <a:ea typeface="微软雅黑" pitchFamily="34" charset="-122"/>
              </a:rPr>
              <a:t> </a:t>
            </a:r>
            <a:r>
              <a:rPr lang="en-US" altLang="zh-CN" sz="2000" b="1" dirty="0" smtClean="0">
                <a:latin typeface="微软雅黑" pitchFamily="34" charset="-122"/>
                <a:ea typeface="微软雅黑" pitchFamily="34" charset="-122"/>
              </a:rPr>
              <a:t>      </a:t>
            </a:r>
            <a:r>
              <a:rPr lang="zh-CN" altLang="en-US" sz="2000" b="1" dirty="0" smtClean="0">
                <a:latin typeface="微软雅黑" pitchFamily="34" charset="-122"/>
                <a:ea typeface="微软雅黑" pitchFamily="34" charset="-122"/>
              </a:rPr>
              <a:t>概况：</a:t>
            </a:r>
            <a:endParaRPr lang="zh-CN" altLang="en-US" sz="2000" b="1" dirty="0" smtClean="0">
              <a:latin typeface="微软雅黑" pitchFamily="34" charset="-122"/>
              <a:ea typeface="微软雅黑" pitchFamily="34" charset="-122"/>
            </a:endParaRPr>
          </a:p>
          <a:p>
            <a:r>
              <a:rPr lang="zh-CN" altLang="en-US" sz="2000" b="1" dirty="0" smtClean="0">
                <a:latin typeface="微软雅黑" pitchFamily="34" charset="-122"/>
                <a:ea typeface="微软雅黑" pitchFamily="34" charset="-122"/>
              </a:rPr>
              <a:t>                </a:t>
            </a:r>
            <a:r>
              <a:rPr lang="zh-CN" altLang="zh-CN" sz="2000" dirty="0">
                <a:latin typeface="微软雅黑" pitchFamily="34" charset="-122"/>
                <a:ea typeface="微软雅黑" pitchFamily="34" charset="-122"/>
              </a:rPr>
              <a:t>目标公司为市自来水有限公司，改制前为市自来水总公司</a:t>
            </a:r>
            <a:endParaRPr lang="zh-CN" altLang="zh-CN" sz="2000" dirty="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                 成立于195</a:t>
            </a:r>
            <a:r>
              <a:rPr lang="en-US" altLang="zh-CN" sz="2000" dirty="0">
                <a:latin typeface="微软雅黑" pitchFamily="34" charset="-122"/>
                <a:ea typeface="微软雅黑" pitchFamily="34" charset="-122"/>
              </a:rPr>
              <a:t>8</a:t>
            </a:r>
            <a:r>
              <a:rPr lang="zh-CN" altLang="zh-CN" sz="2000" dirty="0">
                <a:latin typeface="微软雅黑" pitchFamily="34" charset="-122"/>
                <a:ea typeface="微软雅黑" pitchFamily="34" charset="-122"/>
              </a:rPr>
              <a:t>年，是该市市唯一的全民所有制城市供水企业</a:t>
            </a:r>
            <a:endParaRPr lang="zh-CN" altLang="zh-CN" sz="2000" dirty="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                 负责市三区、两县、一市</a:t>
            </a:r>
            <a:r>
              <a:rPr lang="en-US" altLang="zh-CN" sz="2000" dirty="0">
                <a:latin typeface="微软雅黑" pitchFamily="34" charset="-122"/>
                <a:ea typeface="微软雅黑" pitchFamily="34" charset="-122"/>
              </a:rPr>
              <a:t>165</a:t>
            </a:r>
            <a:r>
              <a:rPr lang="zh-CN" altLang="zh-CN" sz="2000" dirty="0">
                <a:latin typeface="微软雅黑" pitchFamily="34" charset="-122"/>
                <a:ea typeface="微软雅黑" pitchFamily="34" charset="-122"/>
              </a:rPr>
              <a:t>万人口的生产、生活用水</a:t>
            </a:r>
            <a:endParaRPr lang="zh-CN" altLang="zh-CN" sz="2000" dirty="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                 以地下水为供水水源，拥有水厂</a:t>
            </a:r>
            <a:r>
              <a:rPr lang="en-US" altLang="zh-CN" sz="2000" dirty="0">
                <a:latin typeface="微软雅黑" pitchFamily="34" charset="-122"/>
                <a:ea typeface="微软雅黑" pitchFamily="34" charset="-122"/>
              </a:rPr>
              <a:t>11</a:t>
            </a:r>
            <a:r>
              <a:rPr lang="zh-CN" altLang="zh-CN" sz="2000" dirty="0">
                <a:latin typeface="微软雅黑" pitchFamily="34" charset="-122"/>
                <a:ea typeface="微软雅黑" pitchFamily="34" charset="-122"/>
              </a:rPr>
              <a:t>座</a:t>
            </a:r>
            <a:endParaRPr lang="zh-CN" altLang="zh-CN" sz="2000" dirty="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                 设计供水能力</a:t>
            </a:r>
            <a:r>
              <a:rPr lang="en-US" altLang="zh-CN" sz="2000" dirty="0">
                <a:latin typeface="微软雅黑" pitchFamily="34" charset="-122"/>
                <a:ea typeface="微软雅黑" pitchFamily="34" charset="-122"/>
              </a:rPr>
              <a:t>36</a:t>
            </a:r>
            <a:r>
              <a:rPr lang="zh-CN" altLang="zh-CN" sz="2000" dirty="0">
                <a:latin typeface="微软雅黑" pitchFamily="34" charset="-122"/>
                <a:ea typeface="微软雅黑" pitchFamily="34" charset="-122"/>
              </a:rPr>
              <a:t>万立方米</a:t>
            </a:r>
            <a:r>
              <a:rPr lang="en-US" altLang="zh-CN" sz="2000" dirty="0">
                <a:latin typeface="微软雅黑" pitchFamily="34" charset="-122"/>
                <a:ea typeface="微软雅黑" pitchFamily="34" charset="-122"/>
              </a:rPr>
              <a:t>/</a:t>
            </a:r>
            <a:r>
              <a:rPr lang="zh-CN" altLang="zh-CN" sz="2000" dirty="0">
                <a:latin typeface="微软雅黑" pitchFamily="34" charset="-122"/>
                <a:ea typeface="微软雅黑" pitchFamily="34" charset="-122"/>
              </a:rPr>
              <a:t>日</a:t>
            </a:r>
            <a:endParaRPr lang="zh-CN" altLang="zh-CN" sz="2000" dirty="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                 供水管网长度</a:t>
            </a:r>
            <a:r>
              <a:rPr lang="en-US" altLang="zh-CN" sz="2000" dirty="0">
                <a:latin typeface="微软雅黑" pitchFamily="34" charset="-122"/>
                <a:ea typeface="微软雅黑" pitchFamily="34" charset="-122"/>
              </a:rPr>
              <a:t>1250</a:t>
            </a:r>
            <a:r>
              <a:rPr lang="zh-CN" altLang="zh-CN" sz="2000" dirty="0">
                <a:latin typeface="微软雅黑" pitchFamily="34" charset="-122"/>
                <a:ea typeface="微软雅黑" pitchFamily="34" charset="-122"/>
              </a:rPr>
              <a:t>公里</a:t>
            </a:r>
            <a:endParaRPr lang="zh-CN" altLang="zh-CN" sz="2000" dirty="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                 在职职工</a:t>
            </a:r>
            <a:r>
              <a:rPr lang="en-US" altLang="zh-CN" sz="2000" dirty="0">
                <a:latin typeface="微软雅黑" pitchFamily="34" charset="-122"/>
                <a:ea typeface="微软雅黑" pitchFamily="34" charset="-122"/>
              </a:rPr>
              <a:t>1193</a:t>
            </a:r>
            <a:r>
              <a:rPr lang="zh-CN" altLang="zh-CN" sz="2000" dirty="0">
                <a:latin typeface="微软雅黑" pitchFamily="34" charset="-122"/>
                <a:ea typeface="微软雅黑" pitchFamily="34" charset="-122"/>
              </a:rPr>
              <a:t>人</a:t>
            </a:r>
            <a:r>
              <a:rPr lang="zh-CN" altLang="zh-CN" sz="2000" dirty="0" smtClean="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r>
              <a:rPr lang="en-US" altLang="zh-CN" sz="1000" dirty="0" smtClean="0">
                <a:latin typeface="微软雅黑" pitchFamily="34" charset="-122"/>
                <a:ea typeface="微软雅黑" pitchFamily="34" charset="-122"/>
              </a:rPr>
              <a:t>       </a:t>
            </a:r>
            <a:endParaRPr lang="en-US" altLang="zh-CN" sz="1000" dirty="0" smtClean="0">
              <a:latin typeface="微软雅黑" pitchFamily="34" charset="-122"/>
              <a:ea typeface="微软雅黑" pitchFamily="34" charset="-122"/>
            </a:endParaRPr>
          </a:p>
          <a:p>
            <a:r>
              <a:rPr lang="en-US" altLang="zh-CN" sz="2000" dirty="0">
                <a:latin typeface="微软雅黑" pitchFamily="34" charset="-122"/>
                <a:ea typeface="微软雅黑" pitchFamily="34" charset="-122"/>
              </a:rPr>
              <a:t> </a:t>
            </a:r>
            <a:r>
              <a:rPr lang="en-US" altLang="zh-CN" sz="2000" dirty="0" smtClean="0">
                <a:latin typeface="微软雅黑" pitchFamily="34" charset="-122"/>
                <a:ea typeface="微软雅黑" pitchFamily="34" charset="-122"/>
              </a:rPr>
              <a:t>   </a:t>
            </a:r>
            <a:endParaRPr lang="zh-CN" altLang="zh-CN" sz="2000" dirty="0">
              <a:latin typeface="微软雅黑" pitchFamily="34" charset="-122"/>
              <a:ea typeface="微软雅黑"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3456384"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合资公司运营情况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618064" y="1484784"/>
            <a:ext cx="8179679" cy="4872355"/>
          </a:xfrm>
          <a:prstGeom prst="rect">
            <a:avLst/>
          </a:prstGeom>
        </p:spPr>
        <p:txBody>
          <a:bodyPr wrap="square">
            <a:spAutoFit/>
          </a:bodyPr>
          <a:lstStyle/>
          <a:p>
            <a:r>
              <a:rPr lang="zh-CN" altLang="zh-CN" sz="2400" b="1" dirty="0">
                <a:solidFill>
                  <a:srgbClr val="00B050"/>
                </a:solidFill>
                <a:latin typeface="微软雅黑" pitchFamily="34" charset="-122"/>
                <a:ea typeface="微软雅黑" pitchFamily="34" charset="-122"/>
              </a:rPr>
              <a:t>（三）、存在的问题与反思</a:t>
            </a:r>
            <a:endParaRPr lang="zh-CN" altLang="zh-CN" sz="2400" dirty="0">
              <a:solidFill>
                <a:srgbClr val="00B050"/>
              </a:solidFill>
              <a:latin typeface="微软雅黑" pitchFamily="34" charset="-122"/>
              <a:ea typeface="微软雅黑" pitchFamily="34" charset="-122"/>
            </a:endParaRPr>
          </a:p>
          <a:p>
            <a:endParaRPr lang="en-US" altLang="zh-CN" dirty="0" smtClean="0">
              <a:latin typeface="微软雅黑" pitchFamily="34" charset="-122"/>
              <a:ea typeface="微软雅黑" pitchFamily="34" charset="-122"/>
            </a:endParaRPr>
          </a:p>
          <a:p>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a:t>
            </a:r>
            <a:r>
              <a:rPr lang="zh-CN" altLang="zh-CN" dirty="0" smtClean="0">
                <a:latin typeface="微软雅黑" pitchFamily="34" charset="-122"/>
                <a:ea typeface="微软雅黑" pitchFamily="34" charset="-122"/>
              </a:rPr>
              <a:t>有人</a:t>
            </a:r>
            <a:r>
              <a:rPr lang="zh-CN" altLang="zh-CN" dirty="0">
                <a:latin typeface="微软雅黑" pitchFamily="34" charset="-122"/>
                <a:ea typeface="微软雅黑" pitchFamily="34" charset="-122"/>
              </a:rPr>
              <a:t>的地方就会有矛盾，有合作就会产生分歧，这是普遍的社会规律，自来水项目也不可能成为超越客观规律的例外。在项目前期履约合作和合资公司运行中，还存在不顺畅、不规范等问题，对本项目运行和改革目标的完整实现，产生了一些影响。分析起来，这些问题产生的原因主要有以下几点：</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solidFill>
                  <a:srgbClr val="C00000"/>
                </a:solidFill>
                <a:latin typeface="微软雅黑" pitchFamily="34" charset="-122"/>
                <a:ea typeface="微软雅黑" pitchFamily="34" charset="-122"/>
              </a:rPr>
              <a:t>一</a:t>
            </a:r>
            <a:r>
              <a:rPr lang="zh-CN" altLang="zh-CN" b="1" dirty="0">
                <a:solidFill>
                  <a:srgbClr val="C00000"/>
                </a:solidFill>
                <a:latin typeface="微软雅黑" pitchFamily="34" charset="-122"/>
                <a:ea typeface="微软雅黑" pitchFamily="34" charset="-122"/>
              </a:rPr>
              <a:t>是</a:t>
            </a:r>
            <a:r>
              <a:rPr lang="zh-CN" altLang="zh-CN" dirty="0">
                <a:latin typeface="微软雅黑" pitchFamily="34" charset="-122"/>
                <a:ea typeface="微软雅黑" pitchFamily="34" charset="-122"/>
              </a:rPr>
              <a:t>以</a:t>
            </a:r>
            <a:r>
              <a:rPr lang="en-US" altLang="zh-CN" dirty="0">
                <a:latin typeface="微软雅黑" pitchFamily="34" charset="-122"/>
                <a:ea typeface="微软雅黑" pitchFamily="34" charset="-122"/>
              </a:rPr>
              <a:t>PPP</a:t>
            </a:r>
            <a:r>
              <a:rPr lang="zh-CN" altLang="zh-CN" dirty="0">
                <a:latin typeface="微软雅黑" pitchFamily="34" charset="-122"/>
                <a:ea typeface="微软雅黑" pitchFamily="34" charset="-122"/>
              </a:rPr>
              <a:t>模式推进城市供水市场化改革，在国家层面缺乏顶层设计的系统法规，系统的特许经营监管规范和投资人权益保护法规缺失，作为市场经济灵魂的“契约精神”还未广泛深入人心。</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solidFill>
                  <a:srgbClr val="C00000"/>
                </a:solidFill>
                <a:latin typeface="微软雅黑" pitchFamily="34" charset="-122"/>
                <a:ea typeface="微软雅黑" pitchFamily="34" charset="-122"/>
              </a:rPr>
              <a:t>二</a:t>
            </a:r>
            <a:r>
              <a:rPr lang="zh-CN" altLang="zh-CN" b="1" dirty="0">
                <a:solidFill>
                  <a:srgbClr val="C00000"/>
                </a:solidFill>
                <a:latin typeface="微软雅黑" pitchFamily="34" charset="-122"/>
                <a:ea typeface="微软雅黑" pitchFamily="34" charset="-122"/>
              </a:rPr>
              <a:t>是</a:t>
            </a:r>
            <a:r>
              <a:rPr lang="zh-CN" altLang="zh-CN" dirty="0">
                <a:latin typeface="微软雅黑" pitchFamily="34" charset="-122"/>
                <a:ea typeface="微软雅黑" pitchFamily="34" charset="-122"/>
              </a:rPr>
              <a:t>政府运作本项目改制的“两水办”是一个临时机构，领导和工作人员不稳定，经常更换，协议的签订和执行缺乏连续性。</a:t>
            </a:r>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a:t>
            </a:r>
            <a:r>
              <a:rPr lang="zh-CN" altLang="zh-CN" b="1" dirty="0" smtClean="0">
                <a:solidFill>
                  <a:srgbClr val="C00000"/>
                </a:solidFill>
                <a:latin typeface="微软雅黑" pitchFamily="34" charset="-122"/>
                <a:ea typeface="微软雅黑" pitchFamily="34" charset="-122"/>
              </a:rPr>
              <a:t>三</a:t>
            </a:r>
            <a:r>
              <a:rPr lang="zh-CN" altLang="zh-CN" b="1" dirty="0">
                <a:solidFill>
                  <a:srgbClr val="C00000"/>
                </a:solidFill>
                <a:latin typeface="微软雅黑" pitchFamily="34" charset="-122"/>
                <a:ea typeface="微软雅黑" pitchFamily="34" charset="-122"/>
              </a:rPr>
              <a:t>是</a:t>
            </a:r>
            <a:r>
              <a:rPr lang="zh-CN" altLang="zh-CN" dirty="0">
                <a:latin typeface="微软雅黑" pitchFamily="34" charset="-122"/>
                <a:ea typeface="微软雅黑" pitchFamily="34" charset="-122"/>
              </a:rPr>
              <a:t>城市供水市场化成功成熟经验较少，改革过程中，出于供水安全考虑，政府一般都要求控股。在双方股权比例相当的情况下合资经营，很难建立一个高效顺畅的体制机制。</a:t>
            </a:r>
            <a:endParaRPr lang="zh-CN" altLang="zh-CN" dirty="0">
              <a:latin typeface="微软雅黑" pitchFamily="34" charset="-122"/>
              <a:ea typeface="微软雅黑" pitchFamily="34" charset="-122"/>
            </a:endParaRPr>
          </a:p>
          <a:p>
            <a:r>
              <a:rPr lang="en-US" altLang="zh-CN" b="1" dirty="0" smtClean="0">
                <a:solidFill>
                  <a:srgbClr val="C00000"/>
                </a:solidFill>
                <a:latin typeface="微软雅黑" pitchFamily="34" charset="-122"/>
                <a:ea typeface="微软雅黑" pitchFamily="34" charset="-122"/>
              </a:rPr>
              <a:t>       </a:t>
            </a:r>
            <a:r>
              <a:rPr lang="zh-CN" altLang="zh-CN" b="1" dirty="0" smtClean="0">
                <a:solidFill>
                  <a:srgbClr val="C00000"/>
                </a:solidFill>
                <a:latin typeface="微软雅黑" pitchFamily="34" charset="-122"/>
                <a:ea typeface="微软雅黑" pitchFamily="34" charset="-122"/>
              </a:rPr>
              <a:t>四</a:t>
            </a:r>
            <a:r>
              <a:rPr lang="zh-CN" altLang="zh-CN" b="1" dirty="0">
                <a:solidFill>
                  <a:srgbClr val="C00000"/>
                </a:solidFill>
                <a:latin typeface="微软雅黑" pitchFamily="34" charset="-122"/>
                <a:ea typeface="微软雅黑" pitchFamily="34" charset="-122"/>
              </a:rPr>
              <a:t>是</a:t>
            </a:r>
            <a:r>
              <a:rPr lang="zh-CN" altLang="zh-CN" dirty="0">
                <a:latin typeface="微软雅黑" pitchFamily="34" charset="-122"/>
                <a:ea typeface="微软雅黑" pitchFamily="34" charset="-122"/>
              </a:rPr>
              <a:t>合资公司董、监事在内部管理层任职较多，内部人控制的问题时有发生，尤其是一些非经济因素的存在，也对法人治理结构的有效运行造成影响</a:t>
            </a:r>
            <a:r>
              <a:rPr lang="zh-CN" altLang="zh-CN" dirty="0" smtClean="0">
                <a:latin typeface="微软雅黑" pitchFamily="34" charset="-122"/>
                <a:ea typeface="微软雅黑" pitchFamily="34" charset="-122"/>
              </a:rPr>
              <a:t>。</a:t>
            </a:r>
            <a:endParaRPr lang="zh-CN" altLang="zh-CN" dirty="0">
              <a:latin typeface="微软雅黑" pitchFamily="34" charset="-122"/>
              <a:ea typeface="微软雅黑" pitchFamily="34" charset="-12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3456384"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合资公司运营情况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610816" y="1998390"/>
            <a:ext cx="8179679" cy="3676650"/>
          </a:xfrm>
          <a:prstGeom prst="rect">
            <a:avLst/>
          </a:prstGeom>
        </p:spPr>
        <p:txBody>
          <a:bodyPr wrap="square">
            <a:spAutoFit/>
          </a:bodyPr>
          <a:lstStyle/>
          <a:p>
            <a:r>
              <a:rPr lang="en-US" altLang="zh-CN" b="1" dirty="0" smtClean="0">
                <a:latin typeface="微软雅黑" pitchFamily="34" charset="-122"/>
                <a:ea typeface="微软雅黑" pitchFamily="34" charset="-122"/>
              </a:rPr>
              <a:t>       </a:t>
            </a:r>
            <a:r>
              <a:rPr lang="zh-CN" altLang="zh-CN" b="1" dirty="0" smtClean="0">
                <a:solidFill>
                  <a:srgbClr val="C00000"/>
                </a:solidFill>
                <a:latin typeface="微软雅黑" pitchFamily="34" charset="-122"/>
                <a:ea typeface="微软雅黑" pitchFamily="34" charset="-122"/>
              </a:rPr>
              <a:t>五</a:t>
            </a:r>
            <a:r>
              <a:rPr lang="zh-CN" altLang="zh-CN" b="1" dirty="0">
                <a:solidFill>
                  <a:srgbClr val="C00000"/>
                </a:solidFill>
                <a:latin typeface="微软雅黑" pitchFamily="34" charset="-122"/>
                <a:ea typeface="微软雅黑" pitchFamily="34" charset="-122"/>
              </a:rPr>
              <a:t>是</a:t>
            </a:r>
            <a:r>
              <a:rPr lang="zh-CN" altLang="zh-CN" dirty="0">
                <a:latin typeface="微软雅黑" pitchFamily="34" charset="-122"/>
                <a:ea typeface="微软雅黑" pitchFamily="34" charset="-122"/>
              </a:rPr>
              <a:t>投资人在项目投资合作方面，还缺乏与政府打交道的经验和技巧，沟通的方式方法还不够灵活有效。同时，向合资公司派驻的高管和部门负责人过少，在一定程度上影响了工作力度和效果。</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b="1" dirty="0" smtClean="0">
                <a:solidFill>
                  <a:srgbClr val="C00000"/>
                </a:solidFill>
                <a:latin typeface="微软雅黑" pitchFamily="34" charset="-122"/>
                <a:ea typeface="微软雅黑" pitchFamily="34" charset="-122"/>
              </a:rPr>
              <a:t>       </a:t>
            </a:r>
            <a:r>
              <a:rPr lang="zh-CN" altLang="zh-CN" b="1" dirty="0" smtClean="0">
                <a:solidFill>
                  <a:srgbClr val="C00000"/>
                </a:solidFill>
                <a:latin typeface="微软雅黑" pitchFamily="34" charset="-122"/>
                <a:ea typeface="微软雅黑" pitchFamily="34" charset="-122"/>
              </a:rPr>
              <a:t>六</a:t>
            </a:r>
            <a:r>
              <a:rPr lang="zh-CN" altLang="zh-CN" b="1" dirty="0">
                <a:solidFill>
                  <a:srgbClr val="C00000"/>
                </a:solidFill>
                <a:latin typeface="微软雅黑" pitchFamily="34" charset="-122"/>
                <a:ea typeface="微软雅黑" pitchFamily="34" charset="-122"/>
              </a:rPr>
              <a:t>是</a:t>
            </a:r>
            <a:r>
              <a:rPr lang="zh-CN" altLang="zh-CN" dirty="0">
                <a:latin typeface="微软雅黑" pitchFamily="34" charset="-122"/>
                <a:ea typeface="微软雅黑" pitchFamily="34" charset="-122"/>
              </a:rPr>
              <a:t>国家层面的水价形成和调整机制尚未建立，尽管全国自来水价格在居民（物业、通信、网络、供热、天然气、用电等）公共服务中价格长期偏低，其占居民收入的比例极小，还不到</a:t>
            </a:r>
            <a:r>
              <a:rPr lang="en-US" altLang="zh-CN" dirty="0">
                <a:latin typeface="微软雅黑" pitchFamily="34" charset="-122"/>
                <a:ea typeface="微软雅黑" pitchFamily="34" charset="-122"/>
              </a:rPr>
              <a:t>1%</a:t>
            </a:r>
            <a:r>
              <a:rPr lang="zh-CN" altLang="zh-CN" dirty="0">
                <a:latin typeface="微软雅黑" pitchFamily="34" charset="-122"/>
                <a:ea typeface="微软雅黑" pitchFamily="34" charset="-122"/>
              </a:rPr>
              <a:t>，但因居民用水长期被看做是公益性物品，水价不能反映水的商品属性和水资源的稀缺性，调整起来仍然困难重重。虽然特许经营协议中有一些诸如“不能如期调价政府补偿”的约定，但往往还过于原则，执行起来较障碍较多。</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a:t>
            </a:r>
            <a:r>
              <a:rPr lang="zh-CN" altLang="zh-CN" dirty="0" smtClean="0">
                <a:latin typeface="微软雅黑" pitchFamily="34" charset="-122"/>
                <a:ea typeface="微软雅黑" pitchFamily="34" charset="-122"/>
              </a:rPr>
              <a:t>总之</a:t>
            </a:r>
            <a:r>
              <a:rPr lang="zh-CN" altLang="zh-CN" dirty="0">
                <a:latin typeface="微软雅黑" pitchFamily="34" charset="-122"/>
                <a:ea typeface="微软雅黑" pitchFamily="34" charset="-122"/>
              </a:rPr>
              <a:t>，城市供水市场化改革，在国内还没有健全的法规，成功的案例、成熟的经验也不多。存在一些非预期事项，也不足为怪</a:t>
            </a:r>
            <a:r>
              <a:rPr lang="zh-CN" altLang="zh-CN" dirty="0" smtClean="0">
                <a:latin typeface="微软雅黑" pitchFamily="34" charset="-122"/>
                <a:ea typeface="微软雅黑" pitchFamily="34" charset="-122"/>
              </a:rPr>
              <a:t>。</a:t>
            </a:r>
            <a:endParaRPr lang="zh-CN" altLang="zh-CN" dirty="0">
              <a:latin typeface="微软雅黑" pitchFamily="34" charset="-122"/>
              <a:ea typeface="微软雅黑" pitchFamily="34" charset="-12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2011759"/>
            <a:ext cx="6984776" cy="1754326"/>
          </a:xfrm>
          <a:prstGeom prst="rect">
            <a:avLst/>
          </a:prstGeom>
          <a:noFill/>
        </p:spPr>
        <p:txBody>
          <a:bodyPr wrap="square" rtlCol="0">
            <a:spAutoFit/>
          </a:bodyPr>
          <a:lstStyle/>
          <a:p>
            <a:pPr algn="ctr"/>
            <a:r>
              <a:rPr lang="zh-CN" altLang="en-US" sz="48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马鞍山东部污水处理厂</a:t>
            </a:r>
            <a:r>
              <a:rPr lang="en-US" altLang="zh-CN" sz="60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PPP</a:t>
            </a:r>
            <a:r>
              <a:rPr lang="zh-CN" altLang="en-US" sz="60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项目案例</a:t>
            </a:r>
            <a:endParaRPr lang="zh-CN" altLang="en-US" sz="6000"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576" y="692696"/>
            <a:ext cx="2664792" cy="769441"/>
          </a:xfrm>
          <a:prstGeom prst="rect">
            <a:avLst/>
          </a:prstGeom>
          <a:noFill/>
        </p:spPr>
        <p:txBody>
          <a:bodyPr wrap="square" rtlCol="0">
            <a:spAutoFit/>
          </a:bodyPr>
          <a:lstStyle/>
          <a:p>
            <a:r>
              <a:rPr lang="zh-CN" altLang="en-US"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项目概况</a:t>
            </a:r>
            <a:endParaRPr lang="zh-CN" altLang="en-US" sz="4400"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4" name="TextBox 3"/>
          <p:cNvSpPr txBox="1"/>
          <p:nvPr/>
        </p:nvSpPr>
        <p:spPr>
          <a:xfrm>
            <a:off x="823847" y="2204864"/>
            <a:ext cx="7887587" cy="3046988"/>
          </a:xfrm>
          <a:prstGeom prst="rect">
            <a:avLst/>
          </a:prstGeom>
          <a:noFill/>
        </p:spPr>
        <p:txBody>
          <a:bodyPr wrap="square" rtlCol="0">
            <a:spAutoFit/>
          </a:bodyPr>
          <a:lstStyle/>
          <a:p>
            <a:r>
              <a:rPr lang="en-US" altLang="zh-CN" sz="2400" dirty="0">
                <a:latin typeface="微软雅黑" pitchFamily="34" charset="-122"/>
                <a:ea typeface="微软雅黑" pitchFamily="34" charset="-122"/>
              </a:rPr>
              <a:t>1</a:t>
            </a:r>
            <a:r>
              <a:rPr lang="zh-CN" altLang="zh-CN" sz="2400" dirty="0">
                <a:latin typeface="微软雅黑" pitchFamily="34" charset="-122"/>
                <a:ea typeface="微软雅黑" pitchFamily="34" charset="-122"/>
              </a:rPr>
              <a:t>、</a:t>
            </a:r>
            <a:r>
              <a:rPr lang="zh-CN" altLang="zh-CN" sz="2400" b="1" dirty="0">
                <a:solidFill>
                  <a:srgbClr val="C00000"/>
                </a:solidFill>
                <a:latin typeface="微软雅黑" pitchFamily="34" charset="-122"/>
                <a:ea typeface="微软雅黑" pitchFamily="34" charset="-122"/>
              </a:rPr>
              <a:t>项目名称</a:t>
            </a:r>
            <a:r>
              <a:rPr lang="zh-CN" altLang="zh-CN" sz="2400" b="1" dirty="0" smtClean="0">
                <a:solidFill>
                  <a:srgbClr val="C00000"/>
                </a:solidFill>
                <a:latin typeface="微软雅黑" pitchFamily="34" charset="-122"/>
                <a:ea typeface="微软雅黑" pitchFamily="34" charset="-122"/>
              </a:rPr>
              <a:t>：</a:t>
            </a:r>
            <a:endParaRPr lang="en-US" altLang="zh-CN" sz="2400" b="1" dirty="0" smtClean="0">
              <a:solidFill>
                <a:srgbClr val="C00000"/>
              </a:solidFill>
              <a:latin typeface="微软雅黑" pitchFamily="34" charset="-122"/>
              <a:ea typeface="微软雅黑" pitchFamily="34" charset="-122"/>
            </a:endParaRPr>
          </a:p>
          <a:p>
            <a:r>
              <a:rPr lang="en-US" altLang="zh-CN" sz="2400" dirty="0">
                <a:latin typeface="微软雅黑" pitchFamily="34" charset="-122"/>
                <a:ea typeface="微软雅黑" pitchFamily="34" charset="-122"/>
              </a:rPr>
              <a:t> </a:t>
            </a:r>
            <a:r>
              <a:rPr lang="en-US" altLang="zh-CN" sz="2400" dirty="0" smtClean="0">
                <a:latin typeface="微软雅黑" pitchFamily="34" charset="-122"/>
                <a:ea typeface="微软雅黑" pitchFamily="34" charset="-122"/>
              </a:rPr>
              <a:t>      </a:t>
            </a:r>
            <a:r>
              <a:rPr lang="zh-CN" altLang="zh-CN" sz="2400" dirty="0" smtClean="0">
                <a:latin typeface="微软雅黑" pitchFamily="34" charset="-122"/>
                <a:ea typeface="微软雅黑" pitchFamily="34" charset="-122"/>
              </a:rPr>
              <a:t>马鞍</a:t>
            </a:r>
            <a:r>
              <a:rPr lang="zh-CN" altLang="zh-CN" sz="2400" dirty="0">
                <a:latin typeface="微软雅黑" pitchFamily="34" charset="-122"/>
                <a:ea typeface="微软雅黑" pitchFamily="34" charset="-122"/>
              </a:rPr>
              <a:t>山东部污水处理厂</a:t>
            </a:r>
            <a:r>
              <a:rPr lang="en-US" altLang="zh-CN" sz="2400" dirty="0">
                <a:latin typeface="微软雅黑" pitchFamily="34" charset="-122"/>
                <a:ea typeface="微软雅黑" pitchFamily="34" charset="-122"/>
              </a:rPr>
              <a:t>PPP</a:t>
            </a:r>
            <a:r>
              <a:rPr lang="zh-CN" altLang="zh-CN" sz="2400" dirty="0">
                <a:latin typeface="微软雅黑" pitchFamily="34" charset="-122"/>
                <a:ea typeface="微软雅黑" pitchFamily="34" charset="-122"/>
              </a:rPr>
              <a:t>项目</a:t>
            </a:r>
            <a:r>
              <a:rPr lang="zh-CN" altLang="zh-CN" sz="2400" b="1" dirty="0">
                <a:latin typeface="微软雅黑" pitchFamily="34" charset="-122"/>
                <a:ea typeface="微软雅黑" pitchFamily="34" charset="-122"/>
              </a:rPr>
              <a:t>（财政部首批</a:t>
            </a:r>
            <a:r>
              <a:rPr lang="en-US" altLang="zh-CN" sz="2400" b="1" dirty="0">
                <a:latin typeface="微软雅黑" pitchFamily="34" charset="-122"/>
                <a:ea typeface="微软雅黑" pitchFamily="34" charset="-122"/>
              </a:rPr>
              <a:t>30</a:t>
            </a:r>
            <a:r>
              <a:rPr lang="zh-CN" altLang="zh-CN" sz="2400" b="1" dirty="0">
                <a:latin typeface="微软雅黑" pitchFamily="34" charset="-122"/>
                <a:ea typeface="微软雅黑" pitchFamily="34" charset="-122"/>
              </a:rPr>
              <a:t>个示范项目之一）</a:t>
            </a:r>
            <a:r>
              <a:rPr lang="zh-CN" altLang="zh-CN" sz="2400" dirty="0">
                <a:latin typeface="微软雅黑" pitchFamily="34" charset="-122"/>
                <a:ea typeface="微软雅黑" pitchFamily="34" charset="-122"/>
              </a:rPr>
              <a:t>。</a:t>
            </a:r>
            <a:endParaRPr lang="zh-CN" altLang="zh-CN" sz="2400" dirty="0">
              <a:latin typeface="微软雅黑" pitchFamily="34" charset="-122"/>
              <a:ea typeface="微软雅黑" pitchFamily="34" charset="-122"/>
            </a:endParaRPr>
          </a:p>
          <a:p>
            <a:endParaRPr lang="en-US" altLang="zh-CN" sz="2400" dirty="0" smtClean="0">
              <a:latin typeface="微软雅黑" pitchFamily="34" charset="-122"/>
              <a:ea typeface="微软雅黑" pitchFamily="34" charset="-122"/>
            </a:endParaRPr>
          </a:p>
          <a:p>
            <a:r>
              <a:rPr lang="en-US" altLang="zh-CN" sz="2400" dirty="0" smtClean="0">
                <a:latin typeface="微软雅黑" pitchFamily="34" charset="-122"/>
                <a:ea typeface="微软雅黑" pitchFamily="34" charset="-122"/>
              </a:rPr>
              <a:t>2</a:t>
            </a:r>
            <a:r>
              <a:rPr lang="zh-CN" altLang="zh-CN" sz="2400" dirty="0">
                <a:latin typeface="微软雅黑" pitchFamily="34" charset="-122"/>
                <a:ea typeface="微软雅黑" pitchFamily="34" charset="-122"/>
              </a:rPr>
              <a:t>、</a:t>
            </a:r>
            <a:r>
              <a:rPr lang="zh-CN" altLang="zh-CN" sz="2400" b="1" dirty="0">
                <a:solidFill>
                  <a:srgbClr val="C00000"/>
                </a:solidFill>
                <a:latin typeface="微软雅黑" pitchFamily="34" charset="-122"/>
                <a:ea typeface="微软雅黑" pitchFamily="34" charset="-122"/>
              </a:rPr>
              <a:t>项目建设地址</a:t>
            </a:r>
            <a:r>
              <a:rPr lang="zh-CN" altLang="zh-CN" sz="2400" b="1" dirty="0" smtClean="0">
                <a:solidFill>
                  <a:srgbClr val="C00000"/>
                </a:solidFill>
                <a:latin typeface="微软雅黑" pitchFamily="34" charset="-122"/>
                <a:ea typeface="微软雅黑" pitchFamily="34" charset="-122"/>
              </a:rPr>
              <a:t>：</a:t>
            </a:r>
            <a:endParaRPr lang="en-US" altLang="zh-CN" sz="2400" b="1" dirty="0" smtClean="0">
              <a:solidFill>
                <a:srgbClr val="C00000"/>
              </a:solidFill>
              <a:latin typeface="微软雅黑" pitchFamily="34" charset="-122"/>
              <a:ea typeface="微软雅黑" pitchFamily="34" charset="-122"/>
            </a:endParaRPr>
          </a:p>
          <a:p>
            <a:r>
              <a:rPr lang="en-US" altLang="zh-CN" sz="2400" dirty="0">
                <a:latin typeface="微软雅黑" pitchFamily="34" charset="-122"/>
                <a:ea typeface="微软雅黑" pitchFamily="34" charset="-122"/>
              </a:rPr>
              <a:t> </a:t>
            </a:r>
            <a:r>
              <a:rPr lang="en-US" altLang="zh-CN" sz="2400" dirty="0" smtClean="0">
                <a:latin typeface="微软雅黑" pitchFamily="34" charset="-122"/>
                <a:ea typeface="微软雅黑" pitchFamily="34" charset="-122"/>
              </a:rPr>
              <a:t>      </a:t>
            </a:r>
            <a:r>
              <a:rPr lang="zh-CN" altLang="zh-CN" sz="2400" dirty="0" smtClean="0">
                <a:latin typeface="微软雅黑" pitchFamily="34" charset="-122"/>
                <a:ea typeface="微软雅黑" pitchFamily="34" charset="-122"/>
              </a:rPr>
              <a:t>马鞍</a:t>
            </a:r>
            <a:r>
              <a:rPr lang="zh-CN" altLang="zh-CN" sz="2400" dirty="0">
                <a:latin typeface="微软雅黑" pitchFamily="34" charset="-122"/>
                <a:ea typeface="微软雅黑" pitchFamily="34" charset="-122"/>
              </a:rPr>
              <a:t>山东部污水处理厂位于马鞍山市东部新区湖南东路以南，东环路以东，霍里山大道以西。一期占地约</a:t>
            </a:r>
            <a:r>
              <a:rPr lang="en-US" altLang="zh-CN" sz="2400" dirty="0">
                <a:latin typeface="微软雅黑" pitchFamily="34" charset="-122"/>
                <a:ea typeface="微软雅黑" pitchFamily="34" charset="-122"/>
              </a:rPr>
              <a:t>4.87ha</a:t>
            </a:r>
            <a:r>
              <a:rPr lang="zh-CN" altLang="zh-CN" sz="2400" dirty="0">
                <a:latin typeface="微软雅黑" pitchFamily="34" charset="-122"/>
                <a:ea typeface="微软雅黑" pitchFamily="34" charset="-122"/>
              </a:rPr>
              <a:t>，总占地约</a:t>
            </a:r>
            <a:r>
              <a:rPr lang="en-US" altLang="zh-CN" sz="2400" dirty="0">
                <a:latin typeface="微软雅黑" pitchFamily="34" charset="-122"/>
                <a:ea typeface="微软雅黑" pitchFamily="34" charset="-122"/>
              </a:rPr>
              <a:t>11.59ha</a:t>
            </a:r>
            <a:r>
              <a:rPr lang="zh-CN" altLang="zh-CN"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17</a:t>
            </a:r>
            <a:r>
              <a:rPr lang="zh-CN" altLang="zh-CN" sz="2400" dirty="0">
                <a:latin typeface="微软雅黑" pitchFamily="34" charset="-122"/>
                <a:ea typeface="微软雅黑" pitchFamily="34" charset="-122"/>
              </a:rPr>
              <a:t>万</a:t>
            </a:r>
            <a:r>
              <a:rPr lang="en-US" altLang="zh-CN" sz="2400" dirty="0">
                <a:latin typeface="微软雅黑" pitchFamily="34" charset="-122"/>
                <a:ea typeface="微软雅黑" pitchFamily="34" charset="-122"/>
              </a:rPr>
              <a:t>m</a:t>
            </a:r>
            <a:r>
              <a:rPr lang="en-US" altLang="zh-CN" sz="2400" baseline="30000" dirty="0">
                <a:latin typeface="微软雅黑" pitchFamily="34" charset="-122"/>
                <a:ea typeface="微软雅黑" pitchFamily="34" charset="-122"/>
              </a:rPr>
              <a:t>3</a:t>
            </a:r>
            <a:r>
              <a:rPr lang="en-US" altLang="zh-CN" sz="2400" dirty="0">
                <a:latin typeface="微软雅黑" pitchFamily="34" charset="-122"/>
                <a:ea typeface="微软雅黑" pitchFamily="34" charset="-122"/>
              </a:rPr>
              <a:t>/d</a:t>
            </a:r>
            <a:r>
              <a:rPr lang="zh-CN" altLang="zh-CN" sz="2400" dirty="0">
                <a:latin typeface="微软雅黑" pitchFamily="34" charset="-122"/>
                <a:ea typeface="微软雅黑" pitchFamily="34" charset="-122"/>
              </a:rPr>
              <a:t>）</a:t>
            </a:r>
            <a:r>
              <a:rPr lang="zh-CN" altLang="zh-CN" sz="2400" dirty="0" smtClean="0">
                <a:latin typeface="微软雅黑" pitchFamily="34" charset="-122"/>
                <a:ea typeface="微软雅黑" pitchFamily="34" charset="-122"/>
              </a:rPr>
              <a:t>。</a:t>
            </a:r>
            <a:endParaRPr lang="zh-CN" altLang="zh-CN" sz="2400" dirty="0">
              <a:latin typeface="微软雅黑" pitchFamily="34" charset="-122"/>
              <a:ea typeface="微软雅黑" pitchFamily="34"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576" y="692696"/>
            <a:ext cx="2664792" cy="769441"/>
          </a:xfrm>
          <a:prstGeom prst="rect">
            <a:avLst/>
          </a:prstGeom>
          <a:noFill/>
        </p:spPr>
        <p:txBody>
          <a:bodyPr wrap="square" rtlCol="0">
            <a:spAutoFit/>
          </a:bodyPr>
          <a:lstStyle/>
          <a:p>
            <a:r>
              <a:rPr lang="zh-CN" altLang="en-US"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项目概况</a:t>
            </a:r>
            <a:endParaRPr lang="zh-CN" altLang="en-US" sz="4400"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4" name="TextBox 3"/>
          <p:cNvSpPr txBox="1"/>
          <p:nvPr/>
        </p:nvSpPr>
        <p:spPr>
          <a:xfrm>
            <a:off x="788868" y="1772816"/>
            <a:ext cx="7887587" cy="4154984"/>
          </a:xfrm>
          <a:prstGeom prst="rect">
            <a:avLst/>
          </a:prstGeom>
          <a:noFill/>
        </p:spPr>
        <p:txBody>
          <a:bodyPr wrap="square" rtlCol="0">
            <a:spAutoFit/>
          </a:bodyPr>
          <a:lstStyle/>
          <a:p>
            <a:r>
              <a:rPr lang="en-US" altLang="zh-CN" sz="2400" dirty="0">
                <a:latin typeface="微软雅黑" pitchFamily="34" charset="-122"/>
                <a:ea typeface="微软雅黑" pitchFamily="34" charset="-122"/>
              </a:rPr>
              <a:t>3</a:t>
            </a:r>
            <a:r>
              <a:rPr lang="zh-CN" altLang="zh-CN" sz="2400" dirty="0">
                <a:latin typeface="微软雅黑" pitchFamily="34" charset="-122"/>
                <a:ea typeface="微软雅黑" pitchFamily="34" charset="-122"/>
              </a:rPr>
              <a:t>、</a:t>
            </a:r>
            <a:r>
              <a:rPr lang="zh-CN" altLang="zh-CN" sz="2400" b="1" dirty="0">
                <a:solidFill>
                  <a:srgbClr val="C00000"/>
                </a:solidFill>
                <a:latin typeface="微软雅黑" pitchFamily="34" charset="-122"/>
                <a:ea typeface="微软雅黑" pitchFamily="34" charset="-122"/>
              </a:rPr>
              <a:t>项目服务范围：</a:t>
            </a:r>
            <a:endParaRPr lang="en-US" altLang="zh-CN" sz="2400" b="1" dirty="0">
              <a:solidFill>
                <a:srgbClr val="C00000"/>
              </a:solidFill>
              <a:latin typeface="微软雅黑" pitchFamily="34" charset="-122"/>
              <a:ea typeface="微软雅黑" pitchFamily="34" charset="-122"/>
            </a:endParaRPr>
          </a:p>
          <a:p>
            <a:r>
              <a:rPr lang="en-US" altLang="zh-CN" sz="2400" dirty="0">
                <a:latin typeface="微软雅黑" pitchFamily="34" charset="-122"/>
                <a:ea typeface="微软雅黑" pitchFamily="34" charset="-122"/>
              </a:rPr>
              <a:t>       </a:t>
            </a:r>
            <a:r>
              <a:rPr lang="zh-CN" altLang="zh-CN" sz="2400" dirty="0">
                <a:latin typeface="微软雅黑" pitchFamily="34" charset="-122"/>
                <a:ea typeface="微软雅黑" pitchFamily="34" charset="-122"/>
              </a:rPr>
              <a:t>马鞍山市东部污水处理厂主要服务马鞍山市东部新区，污水厂收集片区如下：花山商贸旅游园区、马鞍山大学城、向山镇、秀山新区等。</a:t>
            </a:r>
            <a:endParaRPr lang="zh-CN" altLang="zh-CN" sz="2400" dirty="0">
              <a:latin typeface="微软雅黑" pitchFamily="34" charset="-122"/>
              <a:ea typeface="微软雅黑" pitchFamily="34" charset="-122"/>
            </a:endParaRPr>
          </a:p>
          <a:p>
            <a:endParaRPr lang="en-US" altLang="zh-CN" sz="2400" dirty="0" smtClean="0">
              <a:latin typeface="微软雅黑" pitchFamily="34" charset="-122"/>
              <a:ea typeface="微软雅黑" pitchFamily="34" charset="-122"/>
            </a:endParaRPr>
          </a:p>
          <a:p>
            <a:r>
              <a:rPr lang="en-US" altLang="zh-CN" sz="2400" dirty="0" smtClean="0">
                <a:latin typeface="微软雅黑" pitchFamily="34" charset="-122"/>
                <a:ea typeface="微软雅黑" pitchFamily="34" charset="-122"/>
              </a:rPr>
              <a:t>4</a:t>
            </a:r>
            <a:r>
              <a:rPr lang="zh-CN" altLang="zh-CN" sz="2400" dirty="0">
                <a:latin typeface="微软雅黑" pitchFamily="34" charset="-122"/>
                <a:ea typeface="微软雅黑" pitchFamily="34" charset="-122"/>
              </a:rPr>
              <a:t>、</a:t>
            </a:r>
            <a:r>
              <a:rPr lang="zh-CN" altLang="zh-CN" sz="2400" b="1" dirty="0">
                <a:solidFill>
                  <a:srgbClr val="C00000"/>
                </a:solidFill>
                <a:latin typeface="微软雅黑" pitchFamily="34" charset="-122"/>
                <a:ea typeface="微软雅黑" pitchFamily="34" charset="-122"/>
              </a:rPr>
              <a:t>工程规模及要求</a:t>
            </a:r>
            <a:r>
              <a:rPr lang="zh-CN" altLang="zh-CN" sz="2400" b="1" dirty="0" smtClean="0">
                <a:solidFill>
                  <a:srgbClr val="C00000"/>
                </a:solidFill>
                <a:latin typeface="微软雅黑" pitchFamily="34" charset="-122"/>
                <a:ea typeface="微软雅黑" pitchFamily="34" charset="-122"/>
              </a:rPr>
              <a:t>：</a:t>
            </a:r>
            <a:endParaRPr lang="en-US" altLang="zh-CN" sz="2400" b="1" dirty="0" smtClean="0">
              <a:solidFill>
                <a:srgbClr val="C00000"/>
              </a:solidFill>
              <a:latin typeface="微软雅黑" pitchFamily="34" charset="-122"/>
              <a:ea typeface="微软雅黑" pitchFamily="34" charset="-122"/>
            </a:endParaRPr>
          </a:p>
          <a:p>
            <a:r>
              <a:rPr lang="en-US" altLang="zh-CN" sz="2400" dirty="0">
                <a:latin typeface="微软雅黑" pitchFamily="34" charset="-122"/>
                <a:ea typeface="微软雅黑" pitchFamily="34" charset="-122"/>
              </a:rPr>
              <a:t> </a:t>
            </a:r>
            <a:r>
              <a:rPr lang="en-US" altLang="zh-CN" sz="2400" dirty="0" smtClean="0">
                <a:latin typeface="微软雅黑" pitchFamily="34" charset="-122"/>
                <a:ea typeface="微软雅黑" pitchFamily="34" charset="-122"/>
              </a:rPr>
              <a:t>     </a:t>
            </a:r>
            <a:r>
              <a:rPr lang="zh-CN" altLang="zh-CN" sz="2400" dirty="0" smtClean="0">
                <a:latin typeface="微软雅黑" pitchFamily="34" charset="-122"/>
                <a:ea typeface="微软雅黑" pitchFamily="34" charset="-122"/>
              </a:rPr>
              <a:t>马鞍山</a:t>
            </a:r>
            <a:r>
              <a:rPr lang="zh-CN" altLang="zh-CN" sz="2400" dirty="0">
                <a:latin typeface="微软雅黑" pitchFamily="34" charset="-122"/>
                <a:ea typeface="微软雅黑" pitchFamily="34" charset="-122"/>
              </a:rPr>
              <a:t>市东部污水处理厂一期工程（近期）设计规模为</a:t>
            </a:r>
            <a:r>
              <a:rPr lang="en-US" altLang="zh-CN" sz="2400" dirty="0">
                <a:latin typeface="微软雅黑" pitchFamily="34" charset="-122"/>
                <a:ea typeface="微软雅黑" pitchFamily="34" charset="-122"/>
              </a:rPr>
              <a:t>5.5×10</a:t>
            </a:r>
            <a:r>
              <a:rPr lang="en-US" altLang="zh-CN" sz="2400" baseline="30000" dirty="0">
                <a:latin typeface="微软雅黑" pitchFamily="34" charset="-122"/>
                <a:ea typeface="微软雅黑" pitchFamily="34" charset="-122"/>
              </a:rPr>
              <a:t>4</a:t>
            </a:r>
            <a:r>
              <a:rPr lang="en-US" altLang="zh-CN" sz="2400" dirty="0">
                <a:latin typeface="微软雅黑" pitchFamily="34" charset="-122"/>
                <a:ea typeface="微软雅黑" pitchFamily="34" charset="-122"/>
              </a:rPr>
              <a:t>m</a:t>
            </a:r>
            <a:r>
              <a:rPr lang="en-US" altLang="zh-CN" sz="2400" baseline="30000" dirty="0">
                <a:latin typeface="微软雅黑" pitchFamily="34" charset="-122"/>
                <a:ea typeface="微软雅黑" pitchFamily="34" charset="-122"/>
              </a:rPr>
              <a:t>3</a:t>
            </a:r>
            <a:r>
              <a:rPr lang="en-US" altLang="zh-CN" sz="2400" dirty="0">
                <a:latin typeface="微软雅黑" pitchFamily="34" charset="-122"/>
                <a:ea typeface="微软雅黑" pitchFamily="34" charset="-122"/>
              </a:rPr>
              <a:t>/d</a:t>
            </a:r>
            <a:r>
              <a:rPr lang="zh-CN" altLang="zh-CN" sz="2400" dirty="0">
                <a:latin typeface="微软雅黑" pitchFamily="34" charset="-122"/>
                <a:ea typeface="微软雅黑" pitchFamily="34" charset="-122"/>
              </a:rPr>
              <a:t>，远期规模为</a:t>
            </a:r>
            <a:r>
              <a:rPr lang="en-US" altLang="zh-CN" sz="2400" dirty="0">
                <a:latin typeface="微软雅黑" pitchFamily="34" charset="-122"/>
                <a:ea typeface="微软雅黑" pitchFamily="34" charset="-122"/>
              </a:rPr>
              <a:t>17×10</a:t>
            </a:r>
            <a:r>
              <a:rPr lang="en-US" altLang="zh-CN" sz="2400" baseline="30000" dirty="0">
                <a:latin typeface="微软雅黑" pitchFamily="34" charset="-122"/>
                <a:ea typeface="微软雅黑" pitchFamily="34" charset="-122"/>
              </a:rPr>
              <a:t>4</a:t>
            </a:r>
            <a:r>
              <a:rPr lang="en-US" altLang="zh-CN" sz="2400" dirty="0">
                <a:latin typeface="微软雅黑" pitchFamily="34" charset="-122"/>
                <a:ea typeface="微软雅黑" pitchFamily="34" charset="-122"/>
              </a:rPr>
              <a:t>m</a:t>
            </a:r>
            <a:r>
              <a:rPr lang="en-US" altLang="zh-CN" sz="2400" baseline="30000" dirty="0">
                <a:latin typeface="微软雅黑" pitchFamily="34" charset="-122"/>
                <a:ea typeface="微软雅黑" pitchFamily="34" charset="-122"/>
              </a:rPr>
              <a:t>3</a:t>
            </a:r>
            <a:r>
              <a:rPr lang="en-US" altLang="zh-CN" sz="2400" dirty="0">
                <a:latin typeface="微软雅黑" pitchFamily="34" charset="-122"/>
                <a:ea typeface="微软雅黑" pitchFamily="34" charset="-122"/>
              </a:rPr>
              <a:t>/d</a:t>
            </a:r>
            <a:r>
              <a:rPr lang="zh-CN" altLang="zh-CN" sz="2400" dirty="0">
                <a:latin typeface="微软雅黑" pitchFamily="34" charset="-122"/>
                <a:ea typeface="微软雅黑" pitchFamily="34" charset="-122"/>
              </a:rPr>
              <a:t>，污水处理厂出水水质执行《城镇污水处理厂污染物排放标准》（</a:t>
            </a:r>
            <a:r>
              <a:rPr lang="en-US" altLang="zh-CN" sz="2400" dirty="0">
                <a:latin typeface="微软雅黑" pitchFamily="34" charset="-122"/>
                <a:ea typeface="微软雅黑" pitchFamily="34" charset="-122"/>
              </a:rPr>
              <a:t>GB18918-2002</a:t>
            </a:r>
            <a:r>
              <a:rPr lang="zh-CN" altLang="zh-CN" sz="2400" dirty="0">
                <a:latin typeface="微软雅黑" pitchFamily="34" charset="-122"/>
                <a:ea typeface="微软雅黑" pitchFamily="34" charset="-122"/>
              </a:rPr>
              <a:t>）中规定的一级</a:t>
            </a:r>
            <a:r>
              <a:rPr lang="en-US" altLang="zh-CN" sz="2400" dirty="0">
                <a:latin typeface="微软雅黑" pitchFamily="34" charset="-122"/>
                <a:ea typeface="微软雅黑" pitchFamily="34" charset="-122"/>
              </a:rPr>
              <a:t>A</a:t>
            </a:r>
            <a:r>
              <a:rPr lang="zh-CN" altLang="zh-CN" sz="2400" dirty="0">
                <a:latin typeface="微软雅黑" pitchFamily="34" charset="-122"/>
                <a:ea typeface="微软雅黑" pitchFamily="34" charset="-122"/>
              </a:rPr>
              <a:t>标准。污水处理采用</a:t>
            </a:r>
            <a:r>
              <a:rPr lang="en-US" altLang="zh-CN" sz="2400" dirty="0">
                <a:latin typeface="微软雅黑" pitchFamily="34" charset="-122"/>
                <a:ea typeface="微软雅黑" pitchFamily="34" charset="-122"/>
              </a:rPr>
              <a:t>A2/O+</a:t>
            </a:r>
            <a:r>
              <a:rPr lang="zh-CN" altLang="zh-CN" sz="2400" dirty="0">
                <a:latin typeface="微软雅黑" pitchFamily="34" charset="-122"/>
                <a:ea typeface="微软雅黑" pitchFamily="34" charset="-122"/>
              </a:rPr>
              <a:t>深度处理工艺</a:t>
            </a:r>
            <a:r>
              <a:rPr lang="zh-CN" altLang="zh-CN" sz="2400" dirty="0" smtClean="0">
                <a:latin typeface="微软雅黑" pitchFamily="34" charset="-122"/>
                <a:ea typeface="微软雅黑" pitchFamily="34" charset="-122"/>
              </a:rPr>
              <a:t>。</a:t>
            </a:r>
            <a:endParaRPr lang="zh-CN" altLang="zh-CN" sz="2400" dirty="0">
              <a:latin typeface="微软雅黑" pitchFamily="34" charset="-122"/>
              <a:ea typeface="微软雅黑" pitchFamily="34" charset="-122"/>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576" y="692696"/>
            <a:ext cx="2664792" cy="769441"/>
          </a:xfrm>
          <a:prstGeom prst="rect">
            <a:avLst/>
          </a:prstGeom>
          <a:noFill/>
        </p:spPr>
        <p:txBody>
          <a:bodyPr wrap="square" rtlCol="0">
            <a:spAutoFit/>
          </a:bodyPr>
          <a:lstStyle/>
          <a:p>
            <a:r>
              <a:rPr lang="zh-CN" altLang="en-US"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项目概况</a:t>
            </a:r>
            <a:endParaRPr lang="zh-CN" altLang="en-US" sz="4400"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4" name="TextBox 3"/>
          <p:cNvSpPr txBox="1"/>
          <p:nvPr/>
        </p:nvSpPr>
        <p:spPr>
          <a:xfrm>
            <a:off x="788868" y="1772816"/>
            <a:ext cx="7887587" cy="4524315"/>
          </a:xfrm>
          <a:prstGeom prst="rect">
            <a:avLst/>
          </a:prstGeom>
          <a:noFill/>
        </p:spPr>
        <p:txBody>
          <a:bodyPr wrap="square" rtlCol="0">
            <a:spAutoFit/>
          </a:bodyPr>
          <a:lstStyle/>
          <a:p>
            <a:r>
              <a:rPr lang="en-US" altLang="zh-CN" sz="2400" dirty="0">
                <a:latin typeface="微软雅黑" pitchFamily="34" charset="-122"/>
                <a:ea typeface="微软雅黑" pitchFamily="34" charset="-122"/>
              </a:rPr>
              <a:t>5</a:t>
            </a:r>
            <a:r>
              <a:rPr lang="zh-CN" altLang="zh-CN" sz="2400" dirty="0">
                <a:latin typeface="微软雅黑" pitchFamily="34" charset="-122"/>
                <a:ea typeface="微软雅黑" pitchFamily="34" charset="-122"/>
              </a:rPr>
              <a:t>、</a:t>
            </a:r>
            <a:r>
              <a:rPr lang="zh-CN" altLang="zh-CN" sz="2400" b="1" dirty="0">
                <a:solidFill>
                  <a:srgbClr val="C00000"/>
                </a:solidFill>
                <a:latin typeface="微软雅黑" pitchFamily="34" charset="-122"/>
                <a:ea typeface="微软雅黑" pitchFamily="34" charset="-122"/>
              </a:rPr>
              <a:t>项目目前状况</a:t>
            </a:r>
            <a:r>
              <a:rPr lang="zh-CN" altLang="zh-CN" sz="2400" b="1" dirty="0" smtClean="0">
                <a:solidFill>
                  <a:srgbClr val="C00000"/>
                </a:solidFill>
                <a:latin typeface="微软雅黑" pitchFamily="34" charset="-122"/>
                <a:ea typeface="微软雅黑" pitchFamily="34" charset="-122"/>
              </a:rPr>
              <a:t>：</a:t>
            </a:r>
            <a:endParaRPr lang="en-US" altLang="zh-CN" sz="2400" b="1" dirty="0" smtClean="0">
              <a:solidFill>
                <a:srgbClr val="C00000"/>
              </a:solidFill>
              <a:latin typeface="微软雅黑" pitchFamily="34" charset="-122"/>
              <a:ea typeface="微软雅黑" pitchFamily="34" charset="-122"/>
            </a:endParaRPr>
          </a:p>
          <a:p>
            <a:r>
              <a:rPr lang="en-US" altLang="zh-CN" sz="2400" dirty="0">
                <a:latin typeface="微软雅黑" pitchFamily="34" charset="-122"/>
                <a:ea typeface="微软雅黑" pitchFamily="34" charset="-122"/>
              </a:rPr>
              <a:t> </a:t>
            </a:r>
            <a:r>
              <a:rPr lang="en-US" altLang="zh-CN" sz="2400" dirty="0" smtClean="0">
                <a:latin typeface="微软雅黑" pitchFamily="34" charset="-122"/>
                <a:ea typeface="微软雅黑" pitchFamily="34" charset="-122"/>
              </a:rPr>
              <a:t>     </a:t>
            </a:r>
            <a:r>
              <a:rPr lang="zh-CN" altLang="zh-CN" sz="2400" dirty="0" smtClean="0">
                <a:latin typeface="微软雅黑" pitchFamily="34" charset="-122"/>
                <a:ea typeface="微软雅黑" pitchFamily="34" charset="-122"/>
              </a:rPr>
              <a:t>本</a:t>
            </a:r>
            <a:r>
              <a:rPr lang="zh-CN" altLang="zh-CN" sz="2400" dirty="0">
                <a:latin typeface="微软雅黑" pitchFamily="34" charset="-122"/>
                <a:ea typeface="微软雅黑" pitchFamily="34" charset="-122"/>
              </a:rPr>
              <a:t>项目目前已完成一期土建</a:t>
            </a:r>
            <a:r>
              <a:rPr lang="en-US" altLang="zh-CN" sz="2400" dirty="0">
                <a:latin typeface="微软雅黑" pitchFamily="34" charset="-122"/>
                <a:ea typeface="微软雅黑" pitchFamily="34" charset="-122"/>
              </a:rPr>
              <a:t>5.5</a:t>
            </a:r>
            <a:r>
              <a:rPr lang="zh-CN" altLang="zh-CN" sz="2400" dirty="0">
                <a:latin typeface="微软雅黑" pitchFamily="34" charset="-122"/>
                <a:ea typeface="微软雅黑" pitchFamily="34" charset="-122"/>
              </a:rPr>
              <a:t>万吨</a:t>
            </a:r>
            <a:r>
              <a:rPr lang="en-US" altLang="zh-CN" sz="2400" dirty="0">
                <a:latin typeface="微软雅黑" pitchFamily="34" charset="-122"/>
                <a:ea typeface="微软雅黑" pitchFamily="34" charset="-122"/>
              </a:rPr>
              <a:t>/</a:t>
            </a:r>
            <a:r>
              <a:rPr lang="zh-CN" altLang="zh-CN" sz="2400" dirty="0">
                <a:latin typeface="微软雅黑" pitchFamily="34" charset="-122"/>
                <a:ea typeface="微软雅黑" pitchFamily="34" charset="-122"/>
              </a:rPr>
              <a:t>日，一期一阶段设备</a:t>
            </a:r>
            <a:r>
              <a:rPr lang="en-US" altLang="zh-CN" sz="2400" dirty="0">
                <a:latin typeface="微软雅黑" pitchFamily="34" charset="-122"/>
                <a:ea typeface="微软雅黑" pitchFamily="34" charset="-122"/>
              </a:rPr>
              <a:t>2.75</a:t>
            </a:r>
            <a:r>
              <a:rPr lang="zh-CN" altLang="zh-CN" sz="2400" dirty="0">
                <a:latin typeface="微软雅黑" pitchFamily="34" charset="-122"/>
                <a:ea typeface="微软雅黑" pitchFamily="34" charset="-122"/>
              </a:rPr>
              <a:t>万吨</a:t>
            </a:r>
            <a:r>
              <a:rPr lang="en-US" altLang="zh-CN" sz="2400" dirty="0">
                <a:latin typeface="微软雅黑" pitchFamily="34" charset="-122"/>
                <a:ea typeface="微软雅黑" pitchFamily="34" charset="-122"/>
              </a:rPr>
              <a:t>/</a:t>
            </a:r>
            <a:r>
              <a:rPr lang="zh-CN" altLang="zh-CN" sz="2400" dirty="0">
                <a:latin typeface="微软雅黑" pitchFamily="34" charset="-122"/>
                <a:ea typeface="微软雅黑" pitchFamily="34" charset="-122"/>
              </a:rPr>
              <a:t>日，建设由江东控股集团投资于</a:t>
            </a:r>
            <a:r>
              <a:rPr lang="en-US" altLang="zh-CN" sz="2400" dirty="0">
                <a:latin typeface="微软雅黑" pitchFamily="34" charset="-122"/>
                <a:ea typeface="微软雅黑" pitchFamily="34" charset="-122"/>
              </a:rPr>
              <a:t>2010</a:t>
            </a:r>
            <a:r>
              <a:rPr lang="zh-CN" altLang="zh-CN" sz="2400" dirty="0">
                <a:latin typeface="微软雅黑" pitchFamily="34" charset="-122"/>
                <a:ea typeface="微软雅黑" pitchFamily="34" charset="-122"/>
              </a:rPr>
              <a:t>年</a:t>
            </a:r>
            <a:r>
              <a:rPr lang="en-US" altLang="zh-CN" sz="2400" dirty="0">
                <a:latin typeface="微软雅黑" pitchFamily="34" charset="-122"/>
                <a:ea typeface="微软雅黑" pitchFamily="34" charset="-122"/>
              </a:rPr>
              <a:t>6</a:t>
            </a:r>
            <a:r>
              <a:rPr lang="zh-CN" altLang="zh-CN" sz="2400" dirty="0">
                <a:latin typeface="微软雅黑" pitchFamily="34" charset="-122"/>
                <a:ea typeface="微软雅黑" pitchFamily="34" charset="-122"/>
              </a:rPr>
              <a:t>月投资建成，项目总投资</a:t>
            </a:r>
            <a:r>
              <a:rPr lang="en-US" altLang="zh-CN" sz="2400" dirty="0">
                <a:latin typeface="微软雅黑" pitchFamily="34" charset="-122"/>
                <a:ea typeface="微软雅黑" pitchFamily="34" charset="-122"/>
              </a:rPr>
              <a:t>1.2</a:t>
            </a:r>
            <a:r>
              <a:rPr lang="zh-CN" altLang="zh-CN" sz="2400" dirty="0">
                <a:latin typeface="微软雅黑" pitchFamily="34" charset="-122"/>
                <a:ea typeface="微软雅黑" pitchFamily="34" charset="-122"/>
              </a:rPr>
              <a:t>亿元，并于</a:t>
            </a:r>
            <a:r>
              <a:rPr lang="en-US" altLang="zh-CN" sz="2400" dirty="0">
                <a:latin typeface="微软雅黑" pitchFamily="34" charset="-122"/>
                <a:ea typeface="微软雅黑" pitchFamily="34" charset="-122"/>
              </a:rPr>
              <a:t>2011</a:t>
            </a:r>
            <a:r>
              <a:rPr lang="zh-CN" altLang="zh-CN" sz="2400" dirty="0">
                <a:latin typeface="微软雅黑" pitchFamily="34" charset="-122"/>
                <a:ea typeface="微软雅黑" pitchFamily="34" charset="-122"/>
              </a:rPr>
              <a:t>年完成通水调试和环保验收，通过招投标方式确定专业公司以托管方式运营</a:t>
            </a:r>
            <a:r>
              <a:rPr lang="en-US" altLang="zh-CN" sz="2400" dirty="0">
                <a:latin typeface="微软雅黑" pitchFamily="34" charset="-122"/>
                <a:ea typeface="微软雅黑" pitchFamily="34" charset="-122"/>
              </a:rPr>
              <a:t>2</a:t>
            </a:r>
            <a:r>
              <a:rPr lang="zh-CN" altLang="zh-CN" sz="2400" dirty="0">
                <a:latin typeface="微软雅黑" pitchFamily="34" charset="-122"/>
                <a:ea typeface="微软雅黑" pitchFamily="34" charset="-122"/>
              </a:rPr>
              <a:t>年，</a:t>
            </a:r>
            <a:r>
              <a:rPr lang="en-US" altLang="zh-CN" sz="2400" dirty="0">
                <a:latin typeface="微软雅黑" pitchFamily="34" charset="-122"/>
                <a:ea typeface="微软雅黑" pitchFamily="34" charset="-122"/>
              </a:rPr>
              <a:t>2013</a:t>
            </a:r>
            <a:r>
              <a:rPr lang="zh-CN" altLang="zh-CN" sz="2400" dirty="0">
                <a:latin typeface="微软雅黑" pitchFamily="34" charset="-122"/>
                <a:ea typeface="微软雅黑" pitchFamily="34" charset="-122"/>
              </a:rPr>
              <a:t>年</a:t>
            </a:r>
            <a:r>
              <a:rPr lang="en-US" altLang="zh-CN" sz="2400" dirty="0">
                <a:latin typeface="微软雅黑" pitchFamily="34" charset="-122"/>
                <a:ea typeface="微软雅黑" pitchFamily="34" charset="-122"/>
              </a:rPr>
              <a:t>8</a:t>
            </a:r>
            <a:r>
              <a:rPr lang="zh-CN" altLang="zh-CN" sz="2400" dirty="0">
                <a:latin typeface="微软雅黑" pitchFamily="34" charset="-122"/>
                <a:ea typeface="微软雅黑" pitchFamily="34" charset="-122"/>
              </a:rPr>
              <a:t>月份结束托管，由江东控股公司收回自己暂时运营管理。转让前日处理污水</a:t>
            </a:r>
            <a:r>
              <a:rPr lang="en-US" altLang="zh-CN" sz="2400" dirty="0">
                <a:latin typeface="微软雅黑" pitchFamily="34" charset="-122"/>
                <a:ea typeface="微软雅黑" pitchFamily="34" charset="-122"/>
              </a:rPr>
              <a:t>2</a:t>
            </a:r>
            <a:r>
              <a:rPr lang="zh-CN" altLang="zh-CN" sz="2400" dirty="0">
                <a:latin typeface="微软雅黑" pitchFamily="34" charset="-122"/>
                <a:ea typeface="微软雅黑" pitchFamily="34" charset="-122"/>
              </a:rPr>
              <a:t>万吨</a:t>
            </a:r>
            <a:r>
              <a:rPr lang="en-US" altLang="zh-CN" sz="2400" dirty="0">
                <a:latin typeface="微软雅黑" pitchFamily="34" charset="-122"/>
                <a:ea typeface="微软雅黑" pitchFamily="34" charset="-122"/>
              </a:rPr>
              <a:t>/</a:t>
            </a:r>
            <a:r>
              <a:rPr lang="zh-CN" altLang="zh-CN" sz="2400" dirty="0">
                <a:latin typeface="微软雅黑" pitchFamily="34" charset="-122"/>
                <a:ea typeface="微软雅黑" pitchFamily="34" charset="-122"/>
              </a:rPr>
              <a:t>日，由市财政按照污水处理量及参照马鞍山第二污水处理服务费单价拨付污水处理费。</a:t>
            </a:r>
            <a:endParaRPr lang="zh-CN" altLang="zh-CN" sz="2400" dirty="0">
              <a:latin typeface="微软雅黑" pitchFamily="34" charset="-122"/>
              <a:ea typeface="微软雅黑" pitchFamily="34" charset="-122"/>
            </a:endParaRPr>
          </a:p>
          <a:p>
            <a:r>
              <a:rPr lang="en-US" altLang="zh-CN" sz="2400" dirty="0" smtClean="0">
                <a:latin typeface="微软雅黑" pitchFamily="34" charset="-122"/>
                <a:ea typeface="微软雅黑" pitchFamily="34" charset="-122"/>
              </a:rPr>
              <a:t>       </a:t>
            </a:r>
            <a:r>
              <a:rPr lang="zh-CN" altLang="zh-CN" sz="2400" dirty="0" smtClean="0">
                <a:latin typeface="微软雅黑" pitchFamily="34" charset="-122"/>
                <a:ea typeface="微软雅黑" pitchFamily="34" charset="-122"/>
              </a:rPr>
              <a:t>马鞍山</a:t>
            </a:r>
            <a:r>
              <a:rPr lang="zh-CN" altLang="zh-CN" sz="2400" dirty="0">
                <a:latin typeface="微软雅黑" pitchFamily="34" charset="-122"/>
                <a:ea typeface="微软雅黑" pitchFamily="34" charset="-122"/>
              </a:rPr>
              <a:t>江东控股注资</a:t>
            </a:r>
            <a:r>
              <a:rPr lang="en-US" altLang="zh-CN" sz="2400" dirty="0">
                <a:latin typeface="微软雅黑" pitchFamily="34" charset="-122"/>
                <a:ea typeface="微软雅黑" pitchFamily="34" charset="-122"/>
              </a:rPr>
              <a:t>1000</a:t>
            </a:r>
            <a:r>
              <a:rPr lang="zh-CN" altLang="zh-CN" sz="2400" dirty="0">
                <a:latin typeface="微软雅黑" pitchFamily="34" charset="-122"/>
                <a:ea typeface="微软雅黑" pitchFamily="34" charset="-122"/>
              </a:rPr>
              <a:t>万元完成二阶段设备购买以及调试。合营公司作为二期工程的建设主体和融资主体，负责承担污水处理厂的后续建设工作及相关费用。</a:t>
            </a:r>
            <a:endParaRPr lang="zh-CN" altLang="zh-CN" sz="2400" dirty="0">
              <a:latin typeface="微软雅黑" pitchFamily="34" charset="-122"/>
              <a:ea typeface="微软雅黑" pitchFamily="34"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576" y="692696"/>
            <a:ext cx="3744416" cy="769441"/>
          </a:xfrm>
          <a:prstGeom prst="rect">
            <a:avLst/>
          </a:prstGeom>
          <a:noFill/>
        </p:spPr>
        <p:txBody>
          <a:bodyPr wrap="square" rtlCol="0">
            <a:spAutoFit/>
          </a:bodyPr>
          <a:lstStyle/>
          <a:p>
            <a:r>
              <a:rPr lang="en-US" altLang="zh-CN"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PPP</a:t>
            </a:r>
            <a:r>
              <a:rPr lang="zh-CN" altLang="en-US"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运作模式</a:t>
            </a:r>
            <a:endParaRPr lang="zh-CN" altLang="en-US" sz="4400"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4" name="TextBox 3"/>
          <p:cNvSpPr txBox="1"/>
          <p:nvPr/>
        </p:nvSpPr>
        <p:spPr>
          <a:xfrm>
            <a:off x="788868" y="1772816"/>
            <a:ext cx="7887587" cy="4506595"/>
          </a:xfrm>
          <a:prstGeom prst="rect">
            <a:avLst/>
          </a:prstGeom>
          <a:noFill/>
        </p:spPr>
        <p:txBody>
          <a:bodyPr wrap="square" rtlCol="0">
            <a:spAutoFit/>
          </a:bodyPr>
          <a:lstStyle/>
          <a:p>
            <a:r>
              <a:rPr lang="en-US" altLang="zh-CN" sz="2400"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PPP</a:t>
            </a:r>
            <a:r>
              <a:rPr lang="zh-CN" altLang="zh-CN" sz="2400"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运作模式</a:t>
            </a:r>
            <a:br>
              <a:rPr lang="en-US" altLang="zh-CN" sz="2400"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br>
            <a:r>
              <a:rPr lang="zh-CN" altLang="zh-CN" sz="2400" dirty="0">
                <a:latin typeface="微软雅黑" pitchFamily="34" charset="-122"/>
                <a:ea typeface="微软雅黑" pitchFamily="34" charset="-122"/>
              </a:rPr>
              <a:t>　　</a:t>
            </a:r>
            <a:endParaRPr lang="en-US" altLang="zh-CN" sz="2400" dirty="0" smtClean="0">
              <a:latin typeface="微软雅黑" pitchFamily="34" charset="-122"/>
              <a:ea typeface="微软雅黑" pitchFamily="34" charset="-122"/>
            </a:endParaRPr>
          </a:p>
          <a:p>
            <a:r>
              <a:rPr lang="en-US" altLang="zh-CN" sz="2400" dirty="0">
                <a:latin typeface="微软雅黑" pitchFamily="34" charset="-122"/>
                <a:ea typeface="微软雅黑" pitchFamily="34" charset="-122"/>
              </a:rPr>
              <a:t> </a:t>
            </a:r>
            <a:r>
              <a:rPr lang="en-US" altLang="zh-CN" sz="2400" dirty="0" smtClean="0">
                <a:latin typeface="微软雅黑" pitchFamily="34" charset="-122"/>
                <a:ea typeface="微软雅黑" pitchFamily="34" charset="-122"/>
              </a:rPr>
              <a:t>      </a:t>
            </a:r>
            <a:r>
              <a:rPr lang="zh-CN" altLang="zh-CN" sz="2400" dirty="0" smtClean="0">
                <a:latin typeface="微软雅黑" pitchFamily="34" charset="-122"/>
                <a:ea typeface="微软雅黑" pitchFamily="34" charset="-122"/>
              </a:rPr>
              <a:t>项目</a:t>
            </a:r>
            <a:r>
              <a:rPr lang="zh-CN" altLang="zh-CN" sz="2400" dirty="0">
                <a:latin typeface="微软雅黑" pitchFamily="34" charset="-122"/>
                <a:ea typeface="微软雅黑" pitchFamily="34" charset="-122"/>
              </a:rPr>
              <a:t>采用</a:t>
            </a:r>
            <a:r>
              <a:rPr lang="en-US" altLang="zh-CN" sz="2400" dirty="0">
                <a:latin typeface="微软雅黑" pitchFamily="34" charset="-122"/>
                <a:ea typeface="微软雅黑" pitchFamily="34" charset="-122"/>
              </a:rPr>
              <a:t>TOT+BOT</a:t>
            </a:r>
            <a:r>
              <a:rPr lang="zh-CN" altLang="zh-CN" sz="2400" dirty="0">
                <a:latin typeface="微软雅黑" pitchFamily="34" charset="-122"/>
                <a:ea typeface="微软雅黑" pitchFamily="34" charset="-122"/>
              </a:rPr>
              <a:t>模式，项目公司获得已建工程的特许经营权，并负责后续项目的投资、建设和运行。</a:t>
            </a:r>
            <a:br>
              <a:rPr lang="en-US" altLang="zh-CN" sz="2400" dirty="0">
                <a:latin typeface="微软雅黑" pitchFamily="34" charset="-122"/>
                <a:ea typeface="微软雅黑" pitchFamily="34" charset="-122"/>
              </a:rPr>
            </a:br>
            <a:r>
              <a:rPr lang="en-US" altLang="zh-CN" sz="2400" dirty="0" smtClean="0">
                <a:latin typeface="微软雅黑" pitchFamily="34" charset="-122"/>
                <a:ea typeface="微软雅黑" pitchFamily="34" charset="-122"/>
              </a:rPr>
              <a:t>       </a:t>
            </a:r>
            <a:endParaRPr lang="en-US" altLang="zh-CN" sz="2400" dirty="0" smtClean="0">
              <a:latin typeface="微软雅黑" pitchFamily="34" charset="-122"/>
              <a:ea typeface="微软雅黑" pitchFamily="34" charset="-122"/>
            </a:endParaRPr>
          </a:p>
          <a:p>
            <a:r>
              <a:rPr lang="en-US" altLang="zh-CN" sz="2400" dirty="0">
                <a:latin typeface="微软雅黑" pitchFamily="34" charset="-122"/>
                <a:ea typeface="微软雅黑" pitchFamily="34" charset="-122"/>
              </a:rPr>
              <a:t> </a:t>
            </a:r>
            <a:r>
              <a:rPr lang="en-US" altLang="zh-CN" sz="2400" dirty="0" smtClean="0">
                <a:latin typeface="微软雅黑" pitchFamily="34" charset="-122"/>
                <a:ea typeface="微软雅黑" pitchFamily="34" charset="-122"/>
              </a:rPr>
              <a:t>      </a:t>
            </a:r>
            <a:r>
              <a:rPr lang="zh-CN" altLang="zh-CN" sz="2400" dirty="0">
                <a:latin typeface="微软雅黑" pitchFamily="34" charset="-122"/>
                <a:ea typeface="微软雅黑" pitchFamily="34" charset="-122"/>
              </a:rPr>
              <a:t>特许经营权转让价款为人民币</a:t>
            </a:r>
            <a:r>
              <a:rPr lang="en-US" altLang="zh-CN" sz="2400" dirty="0">
                <a:latin typeface="微软雅黑" pitchFamily="34" charset="-122"/>
                <a:ea typeface="微软雅黑" pitchFamily="34" charset="-122"/>
              </a:rPr>
              <a:t>10000</a:t>
            </a:r>
            <a:r>
              <a:rPr lang="zh-CN" altLang="zh-CN" sz="2400" dirty="0">
                <a:latin typeface="微软雅黑" pitchFamily="34" charset="-122"/>
                <a:ea typeface="微软雅黑" pitchFamily="34" charset="-122"/>
              </a:rPr>
              <a:t>万元。</a:t>
            </a:r>
            <a:endParaRPr lang="zh-CN" altLang="zh-CN" sz="2400" dirty="0">
              <a:latin typeface="微软雅黑" pitchFamily="34" charset="-122"/>
              <a:ea typeface="微软雅黑" pitchFamily="34" charset="-122"/>
            </a:endParaRPr>
          </a:p>
          <a:p>
            <a:r>
              <a:rPr lang="zh-CN" altLang="zh-CN" sz="2400" dirty="0">
                <a:latin typeface="微软雅黑" pitchFamily="34" charset="-122"/>
                <a:ea typeface="微软雅黑" pitchFamily="34" charset="-122"/>
              </a:rPr>
              <a:t>        其中：     注册资本金</a:t>
            </a:r>
            <a:r>
              <a:rPr lang="en-US" altLang="zh-CN" sz="2400" dirty="0">
                <a:latin typeface="微软雅黑" pitchFamily="34" charset="-122"/>
                <a:ea typeface="微软雅黑" pitchFamily="34" charset="-122"/>
              </a:rPr>
              <a:t>:   </a:t>
            </a:r>
            <a:r>
              <a:rPr lang="en-US" altLang="zh-CN" sz="2400" dirty="0">
                <a:latin typeface="微软雅黑" pitchFamily="34" charset="-122"/>
                <a:ea typeface="微软雅黑" pitchFamily="34" charset="-122"/>
              </a:rPr>
              <a:t>4000</a:t>
            </a:r>
            <a:r>
              <a:rPr lang="zh-CN" altLang="zh-CN" sz="2400" dirty="0">
                <a:latin typeface="微软雅黑" pitchFamily="34" charset="-122"/>
                <a:ea typeface="微软雅黑" pitchFamily="34" charset="-122"/>
              </a:rPr>
              <a:t>万元</a:t>
            </a:r>
            <a:endParaRPr lang="zh-CN" altLang="zh-CN" sz="2400" dirty="0">
              <a:latin typeface="微软雅黑" pitchFamily="34" charset="-122"/>
              <a:ea typeface="微软雅黑" pitchFamily="34" charset="-122"/>
            </a:endParaRPr>
          </a:p>
          <a:p>
            <a:r>
              <a:rPr lang="zh-CN" altLang="zh-CN" sz="2400" dirty="0">
                <a:latin typeface="微软雅黑" pitchFamily="34" charset="-122"/>
                <a:ea typeface="微软雅黑" pitchFamily="34" charset="-122"/>
              </a:rPr>
              <a:t>                       </a:t>
            </a:r>
            <a:r>
              <a:rPr lang="zh-CN" altLang="zh-CN" sz="2400" dirty="0">
                <a:latin typeface="微软雅黑" pitchFamily="34" charset="-122"/>
                <a:ea typeface="微软雅黑" pitchFamily="34" charset="-122"/>
                <a:sym typeface="+mn-ea"/>
              </a:rPr>
              <a:t>项目公司贷款</a:t>
            </a:r>
            <a:r>
              <a:rPr lang="en-US" altLang="zh-CN" sz="2400" dirty="0">
                <a:latin typeface="微软雅黑" pitchFamily="34" charset="-122"/>
                <a:ea typeface="微软雅黑" pitchFamily="34" charset="-122"/>
                <a:sym typeface="+mn-ea"/>
              </a:rPr>
              <a:t>:</a:t>
            </a:r>
            <a:r>
              <a:rPr lang="en-US" altLang="zh-CN" sz="2400" dirty="0">
                <a:latin typeface="微软雅黑" pitchFamily="34" charset="-122"/>
                <a:ea typeface="微软雅黑" pitchFamily="34" charset="-122"/>
                <a:sym typeface="+mn-ea"/>
              </a:rPr>
              <a:t>6000</a:t>
            </a:r>
            <a:r>
              <a:rPr lang="zh-CN" altLang="zh-CN" sz="2400" dirty="0">
                <a:latin typeface="微软雅黑" pitchFamily="34" charset="-122"/>
                <a:ea typeface="微软雅黑" pitchFamily="34" charset="-122"/>
                <a:sym typeface="+mn-ea"/>
              </a:rPr>
              <a:t>万元</a:t>
            </a:r>
            <a:endParaRPr lang="zh-CN" altLang="zh-CN" sz="2400" dirty="0">
              <a:latin typeface="微软雅黑" pitchFamily="34" charset="-122"/>
              <a:ea typeface="微软雅黑" pitchFamily="34" charset="-122"/>
              <a:sym typeface="+mn-ea"/>
            </a:endParaRPr>
          </a:p>
          <a:p>
            <a:endParaRPr lang="zh-CN" altLang="zh-CN" sz="2400" dirty="0">
              <a:latin typeface="微软雅黑" pitchFamily="34" charset="-122"/>
              <a:ea typeface="微软雅黑" pitchFamily="34" charset="-122"/>
              <a:sym typeface="+mn-ea"/>
            </a:endParaRPr>
          </a:p>
          <a:p>
            <a:r>
              <a:rPr lang="zh-CN" altLang="zh-CN" sz="2400" dirty="0">
                <a:latin typeface="微软雅黑" pitchFamily="34" charset="-122"/>
                <a:ea typeface="微软雅黑" pitchFamily="34" charset="-122"/>
                <a:sym typeface="+mn-ea"/>
              </a:rPr>
              <a:t>        股本结构：</a:t>
            </a:r>
            <a:endParaRPr lang="zh-CN" altLang="zh-CN" sz="2400" dirty="0">
              <a:latin typeface="微软雅黑" pitchFamily="34" charset="-122"/>
              <a:ea typeface="微软雅黑" pitchFamily="34" charset="-122"/>
              <a:sym typeface="+mn-ea"/>
            </a:endParaRPr>
          </a:p>
          <a:p>
            <a:r>
              <a:rPr lang="zh-CN" altLang="zh-CN" sz="2400" dirty="0">
                <a:latin typeface="微软雅黑" pitchFamily="34" charset="-122"/>
                <a:ea typeface="微软雅黑" pitchFamily="34" charset="-122"/>
                <a:sym typeface="+mn-ea"/>
              </a:rPr>
              <a:t>                      </a:t>
            </a:r>
            <a:r>
              <a:rPr lang="zh-CN" altLang="zh-CN" sz="2400" dirty="0">
                <a:latin typeface="微软雅黑" pitchFamily="34" charset="-122"/>
                <a:ea typeface="微软雅黑" pitchFamily="34" charset="-122"/>
              </a:rPr>
              <a:t>江东控股出资</a:t>
            </a:r>
            <a:r>
              <a:rPr lang="en-US" altLang="zh-CN" sz="2400" dirty="0">
                <a:latin typeface="微软雅黑" pitchFamily="34" charset="-122"/>
                <a:ea typeface="微软雅黑" pitchFamily="34" charset="-122"/>
              </a:rPr>
              <a:t>2040</a:t>
            </a:r>
            <a:r>
              <a:rPr lang="zh-CN" altLang="zh-CN" sz="2400" dirty="0">
                <a:latin typeface="微软雅黑" pitchFamily="34" charset="-122"/>
                <a:ea typeface="微软雅黑" pitchFamily="34" charset="-122"/>
              </a:rPr>
              <a:t>万元，占</a:t>
            </a:r>
            <a:r>
              <a:rPr lang="en-US" altLang="zh-CN" sz="2400" dirty="0">
                <a:latin typeface="微软雅黑" pitchFamily="34" charset="-122"/>
                <a:ea typeface="微软雅黑" pitchFamily="34" charset="-122"/>
              </a:rPr>
              <a:t>51</a:t>
            </a:r>
            <a:r>
              <a:rPr lang="zh-CN" altLang="zh-CN" sz="2400" dirty="0">
                <a:latin typeface="微软雅黑" pitchFamily="34" charset="-122"/>
                <a:ea typeface="微软雅黑" pitchFamily="34" charset="-122"/>
              </a:rPr>
              <a:t>％ </a:t>
            </a:r>
            <a:endParaRPr lang="zh-CN" altLang="zh-CN" sz="2400" dirty="0">
              <a:latin typeface="微软雅黑" pitchFamily="34" charset="-122"/>
              <a:ea typeface="微软雅黑" pitchFamily="34" charset="-122"/>
            </a:endParaRPr>
          </a:p>
          <a:p>
            <a:r>
              <a:rPr lang="zh-CN" altLang="zh-CN" sz="2400" dirty="0">
                <a:latin typeface="微软雅黑" pitchFamily="34" charset="-122"/>
                <a:ea typeface="微软雅黑" pitchFamily="34" charset="-122"/>
              </a:rPr>
              <a:t>                       中标人出资   </a:t>
            </a:r>
            <a:r>
              <a:rPr lang="en-US" altLang="zh-CN" sz="2400" dirty="0">
                <a:latin typeface="微软雅黑" pitchFamily="34" charset="-122"/>
                <a:ea typeface="微软雅黑" pitchFamily="34" charset="-122"/>
              </a:rPr>
              <a:t>1960</a:t>
            </a:r>
            <a:r>
              <a:rPr lang="zh-CN" altLang="zh-CN" sz="2400" dirty="0">
                <a:latin typeface="微软雅黑" pitchFamily="34" charset="-122"/>
                <a:ea typeface="微软雅黑" pitchFamily="34" charset="-122"/>
              </a:rPr>
              <a:t>万元，占</a:t>
            </a:r>
            <a:r>
              <a:rPr lang="en-US" altLang="zh-CN" sz="2400" dirty="0">
                <a:latin typeface="微软雅黑" pitchFamily="34" charset="-122"/>
                <a:ea typeface="微软雅黑" pitchFamily="34" charset="-122"/>
              </a:rPr>
              <a:t>49</a:t>
            </a:r>
            <a:r>
              <a:rPr lang="zh-CN" altLang="zh-CN" sz="2400" dirty="0">
                <a:latin typeface="微软雅黑" pitchFamily="34" charset="-122"/>
                <a:ea typeface="微软雅黑" pitchFamily="34" charset="-122"/>
              </a:rPr>
              <a:t>％。</a:t>
            </a:r>
            <a:endParaRPr lang="zh-CN" altLang="zh-CN" sz="2400" dirty="0">
              <a:latin typeface="微软雅黑" pitchFamily="34" charset="-122"/>
              <a:ea typeface="微软雅黑" pitchFamily="34"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576" y="692696"/>
            <a:ext cx="3744416" cy="769441"/>
          </a:xfrm>
          <a:prstGeom prst="rect">
            <a:avLst/>
          </a:prstGeom>
          <a:noFill/>
        </p:spPr>
        <p:txBody>
          <a:bodyPr wrap="square" rtlCol="0">
            <a:spAutoFit/>
          </a:bodyPr>
          <a:lstStyle/>
          <a:p>
            <a:r>
              <a:rPr lang="en-US" altLang="zh-CN"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PPP</a:t>
            </a:r>
            <a:r>
              <a:rPr lang="zh-CN" altLang="en-US"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运作模式</a:t>
            </a:r>
            <a:endParaRPr lang="zh-CN" altLang="en-US" sz="4400"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4" name="TextBox 3"/>
          <p:cNvSpPr txBox="1"/>
          <p:nvPr/>
        </p:nvSpPr>
        <p:spPr>
          <a:xfrm>
            <a:off x="788868" y="1772816"/>
            <a:ext cx="7887587" cy="4154984"/>
          </a:xfrm>
          <a:prstGeom prst="rect">
            <a:avLst/>
          </a:prstGeom>
          <a:noFill/>
        </p:spPr>
        <p:txBody>
          <a:bodyPr wrap="square" rtlCol="0">
            <a:spAutoFit/>
          </a:bodyPr>
          <a:lstStyle/>
          <a:p>
            <a:r>
              <a:rPr lang="zh-CN" altLang="zh-CN" sz="2400"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特许经营期</a:t>
            </a:r>
            <a:r>
              <a:rPr lang="zh-CN" altLang="zh-CN" sz="2400"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a:t>
            </a:r>
            <a:endParaRPr lang="en-US" altLang="zh-CN" sz="2400"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a:p>
            <a:r>
              <a:rPr lang="en-US" altLang="zh-CN" sz="2400" dirty="0">
                <a:latin typeface="微软雅黑" pitchFamily="34" charset="-122"/>
                <a:ea typeface="微软雅黑" pitchFamily="34" charset="-122"/>
              </a:rPr>
              <a:t> </a:t>
            </a:r>
            <a:r>
              <a:rPr lang="en-US" altLang="zh-CN" sz="2400" dirty="0" smtClean="0">
                <a:latin typeface="微软雅黑" pitchFamily="34" charset="-122"/>
                <a:ea typeface="微软雅黑" pitchFamily="34" charset="-122"/>
              </a:rPr>
              <a:t>      </a:t>
            </a:r>
            <a:r>
              <a:rPr lang="zh-CN" altLang="zh-CN" sz="2400" dirty="0" smtClean="0">
                <a:latin typeface="微软雅黑" pitchFamily="34" charset="-122"/>
                <a:ea typeface="微软雅黑" pitchFamily="34" charset="-122"/>
              </a:rPr>
              <a:t>自</a:t>
            </a:r>
            <a:r>
              <a:rPr lang="zh-CN" altLang="zh-CN" sz="2400" dirty="0">
                <a:latin typeface="微软雅黑" pitchFamily="34" charset="-122"/>
                <a:ea typeface="微软雅黑" pitchFamily="34" charset="-122"/>
              </a:rPr>
              <a:t>项目公司注册成立之日起，特许经营期</a:t>
            </a:r>
            <a:r>
              <a:rPr lang="en-US" altLang="zh-CN" sz="2400" dirty="0">
                <a:latin typeface="微软雅黑" pitchFamily="34" charset="-122"/>
                <a:ea typeface="微软雅黑" pitchFamily="34" charset="-122"/>
              </a:rPr>
              <a:t>30</a:t>
            </a:r>
            <a:r>
              <a:rPr lang="zh-CN" altLang="zh-CN" sz="2400" dirty="0">
                <a:latin typeface="微软雅黑" pitchFamily="34" charset="-122"/>
                <a:ea typeface="微软雅黑" pitchFamily="34" charset="-122"/>
              </a:rPr>
              <a:t>年。</a:t>
            </a:r>
            <a:endParaRPr lang="zh-CN" altLang="zh-CN" sz="2400" dirty="0">
              <a:latin typeface="微软雅黑" pitchFamily="34" charset="-122"/>
              <a:ea typeface="微软雅黑" pitchFamily="34" charset="-122"/>
            </a:endParaRPr>
          </a:p>
          <a:p>
            <a:endParaRPr lang="en-US" altLang="zh-CN" sz="2400"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a:p>
            <a:r>
              <a:rPr lang="zh-CN" altLang="zh-CN" sz="2400"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无偿</a:t>
            </a:r>
            <a:r>
              <a:rPr lang="zh-CN" altLang="zh-CN" sz="2400"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移交：</a:t>
            </a:r>
            <a:endParaRPr lang="en-US" altLang="zh-CN" sz="2400"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a:p>
            <a:r>
              <a:rPr lang="en-US" altLang="zh-CN" sz="2400" dirty="0">
                <a:latin typeface="微软雅黑" pitchFamily="34" charset="-122"/>
                <a:ea typeface="微软雅黑" pitchFamily="34" charset="-122"/>
              </a:rPr>
              <a:t> </a:t>
            </a:r>
            <a:r>
              <a:rPr lang="en-US" altLang="zh-CN" sz="2400" dirty="0" smtClean="0">
                <a:latin typeface="微软雅黑" pitchFamily="34" charset="-122"/>
                <a:ea typeface="微软雅黑" pitchFamily="34" charset="-122"/>
              </a:rPr>
              <a:t>      </a:t>
            </a:r>
            <a:r>
              <a:rPr lang="zh-CN" altLang="zh-CN" sz="2400" dirty="0" smtClean="0">
                <a:latin typeface="微软雅黑" pitchFamily="34" charset="-122"/>
                <a:ea typeface="微软雅黑" pitchFamily="34" charset="-122"/>
              </a:rPr>
              <a:t>特许</a:t>
            </a:r>
            <a:r>
              <a:rPr lang="zh-CN" altLang="zh-CN" sz="2400" dirty="0">
                <a:latin typeface="微软雅黑" pitchFamily="34" charset="-122"/>
                <a:ea typeface="微软雅黑" pitchFamily="34" charset="-122"/>
              </a:rPr>
              <a:t>期满，合资公司应按照相关规定进行清算，但一期二部及项目续建所形成的资产及所有实物资产不再评估和清算，全部无偿移交政府指定部门。</a:t>
            </a:r>
            <a:endParaRPr lang="zh-CN" altLang="zh-CN" sz="2400" dirty="0">
              <a:latin typeface="微软雅黑" pitchFamily="34" charset="-122"/>
              <a:ea typeface="微软雅黑" pitchFamily="34" charset="-122"/>
            </a:endParaRPr>
          </a:p>
          <a:p>
            <a:endParaRPr lang="en-US" altLang="zh-CN" sz="2400"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a:p>
            <a:r>
              <a:rPr lang="zh-CN" altLang="zh-CN" sz="2400"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土地</a:t>
            </a:r>
            <a:r>
              <a:rPr lang="zh-CN" altLang="zh-CN" sz="2400"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a:t>
            </a:r>
            <a:endParaRPr lang="en-US" altLang="zh-CN" sz="2400"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a:p>
            <a:r>
              <a:rPr lang="en-US" altLang="zh-CN" sz="2400" dirty="0">
                <a:latin typeface="微软雅黑" pitchFamily="34" charset="-122"/>
                <a:ea typeface="微软雅黑" pitchFamily="34" charset="-122"/>
              </a:rPr>
              <a:t> </a:t>
            </a:r>
            <a:r>
              <a:rPr lang="en-US" altLang="zh-CN" sz="2400" dirty="0" smtClean="0">
                <a:latin typeface="微软雅黑" pitchFamily="34" charset="-122"/>
                <a:ea typeface="微软雅黑" pitchFamily="34" charset="-122"/>
              </a:rPr>
              <a:t>      </a:t>
            </a:r>
            <a:r>
              <a:rPr lang="zh-CN" altLang="zh-CN" sz="2400" dirty="0" smtClean="0">
                <a:latin typeface="微软雅黑" pitchFamily="34" charset="-122"/>
                <a:ea typeface="微软雅黑" pitchFamily="34" charset="-122"/>
              </a:rPr>
              <a:t>采用</a:t>
            </a:r>
            <a:r>
              <a:rPr lang="zh-CN" altLang="zh-CN" sz="2400" dirty="0">
                <a:latin typeface="微软雅黑" pitchFamily="34" charset="-122"/>
                <a:ea typeface="微软雅黑" pitchFamily="34" charset="-122"/>
              </a:rPr>
              <a:t>无偿划拨的方式交由项目公司使用，但应缴纳土地使用税费。</a:t>
            </a:r>
            <a:endParaRPr lang="zh-CN" altLang="zh-CN" sz="2400" dirty="0">
              <a:latin typeface="微软雅黑" pitchFamily="34" charset="-122"/>
              <a:ea typeface="微软雅黑" pitchFamily="34" charset="-122"/>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576" y="692696"/>
            <a:ext cx="3744416" cy="769441"/>
          </a:xfrm>
          <a:prstGeom prst="rect">
            <a:avLst/>
          </a:prstGeom>
          <a:noFill/>
        </p:spPr>
        <p:txBody>
          <a:bodyPr wrap="square" rtlCol="0">
            <a:spAutoFit/>
          </a:bodyPr>
          <a:lstStyle/>
          <a:p>
            <a:r>
              <a:rPr lang="en-US" altLang="zh-CN"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PPP</a:t>
            </a:r>
            <a:r>
              <a:rPr lang="zh-CN" altLang="en-US"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运作模式</a:t>
            </a:r>
            <a:endParaRPr lang="zh-CN" altLang="en-US" sz="4400"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4" name="TextBox 3"/>
          <p:cNvSpPr txBox="1"/>
          <p:nvPr/>
        </p:nvSpPr>
        <p:spPr>
          <a:xfrm>
            <a:off x="788868" y="1629876"/>
            <a:ext cx="7887587" cy="4506595"/>
          </a:xfrm>
          <a:prstGeom prst="rect">
            <a:avLst/>
          </a:prstGeom>
          <a:noFill/>
        </p:spPr>
        <p:txBody>
          <a:bodyPr wrap="square" rtlCol="0">
            <a:spAutoFit/>
          </a:bodyPr>
          <a:lstStyle/>
          <a:p>
            <a:r>
              <a:rPr lang="zh-CN" altLang="zh-CN" sz="2400"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项目执行机构</a:t>
            </a:r>
            <a:r>
              <a:rPr lang="zh-CN" altLang="zh-CN" sz="2400"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a:t>
            </a:r>
            <a:endParaRPr lang="en-US" altLang="zh-CN" sz="2400"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a:p>
            <a:endParaRPr lang="en-US" altLang="zh-CN" sz="2400" dirty="0" smtClean="0">
              <a:latin typeface="微软雅黑" pitchFamily="34" charset="-122"/>
              <a:ea typeface="微软雅黑" pitchFamily="34" charset="-122"/>
            </a:endParaRPr>
          </a:p>
          <a:p>
            <a:r>
              <a:rPr lang="en-US" altLang="zh-CN" sz="2400" dirty="0">
                <a:latin typeface="微软雅黑" pitchFamily="34" charset="-122"/>
                <a:ea typeface="微软雅黑" pitchFamily="34" charset="-122"/>
              </a:rPr>
              <a:t> </a:t>
            </a:r>
            <a:r>
              <a:rPr lang="en-US" altLang="zh-CN" sz="2400" dirty="0" smtClean="0">
                <a:latin typeface="微软雅黑" pitchFamily="34" charset="-122"/>
                <a:ea typeface="微软雅黑" pitchFamily="34" charset="-122"/>
              </a:rPr>
              <a:t>      </a:t>
            </a:r>
            <a:r>
              <a:rPr lang="zh-CN" altLang="zh-CN" sz="2400" dirty="0" smtClean="0">
                <a:latin typeface="微软雅黑" pitchFamily="34" charset="-122"/>
                <a:ea typeface="微软雅黑" pitchFamily="34" charset="-122"/>
              </a:rPr>
              <a:t>特许经营</a:t>
            </a:r>
            <a:r>
              <a:rPr lang="zh-CN" altLang="zh-CN" sz="2400" dirty="0">
                <a:latin typeface="微软雅黑" pitchFamily="34" charset="-122"/>
                <a:ea typeface="微软雅黑" pitchFamily="34" charset="-122"/>
              </a:rPr>
              <a:t>权授予者为马鞍山市住房和城乡建设委员会，</a:t>
            </a:r>
            <a:r>
              <a:rPr lang="en-US" altLang="zh-CN" sz="2400" dirty="0">
                <a:latin typeface="微软雅黑" pitchFamily="34" charset="-122"/>
                <a:ea typeface="微软雅黑" pitchFamily="34" charset="-122"/>
              </a:rPr>
              <a:t> </a:t>
            </a:r>
            <a:r>
              <a:rPr lang="zh-CN" altLang="zh-CN" sz="2400" dirty="0">
                <a:latin typeface="微软雅黑" pitchFamily="34" charset="-122"/>
                <a:ea typeface="微软雅黑" pitchFamily="34" charset="-122"/>
              </a:rPr>
              <a:t>项目实施主体是江东控股集团有限公司，中标后由其子公司马鞍山江东控股集团市政公用事业投资管理有限公司与中标人成立合营公司，并与马鞍山市住房和城乡建设委员指定机构签订《特许经营协议》、《污水处理服务协议》及《资产权益转让协议》。</a:t>
            </a:r>
            <a:endParaRPr lang="zh-CN" altLang="zh-CN" sz="2400" dirty="0">
              <a:latin typeface="微软雅黑" pitchFamily="34" charset="-122"/>
              <a:ea typeface="微软雅黑" pitchFamily="34" charset="-122"/>
            </a:endParaRPr>
          </a:p>
          <a:p>
            <a:endParaRPr lang="zh-CN" altLang="zh-CN" sz="2400" dirty="0">
              <a:latin typeface="微软雅黑" pitchFamily="34" charset="-122"/>
              <a:ea typeface="微软雅黑" pitchFamily="34" charset="-122"/>
            </a:endParaRPr>
          </a:p>
          <a:p>
            <a:r>
              <a:rPr lang="en-US" altLang="zh-CN" sz="2400" dirty="0" smtClean="0">
                <a:latin typeface="微软雅黑" pitchFamily="34" charset="-122"/>
                <a:ea typeface="微软雅黑" pitchFamily="34" charset="-122"/>
              </a:rPr>
              <a:t>       </a:t>
            </a:r>
            <a:r>
              <a:rPr lang="zh-CN" altLang="zh-CN" sz="2400" dirty="0" smtClean="0">
                <a:latin typeface="微软雅黑" pitchFamily="34" charset="-122"/>
                <a:ea typeface="微软雅黑" pitchFamily="34" charset="-122"/>
              </a:rPr>
              <a:t>在</a:t>
            </a:r>
            <a:r>
              <a:rPr lang="zh-CN" altLang="zh-CN" sz="2400" dirty="0">
                <a:latin typeface="微软雅黑" pitchFamily="34" charset="-122"/>
                <a:ea typeface="微软雅黑" pitchFamily="34" charset="-122"/>
              </a:rPr>
              <a:t>上述条件下，各投标人测算并竞标项目污水处理服务费价格。由政府方向项目公司提供污水，项目公司向政府方提供污水处理服务，政府方支付污水处理服务费</a:t>
            </a:r>
            <a:r>
              <a:rPr lang="zh-CN" altLang="zh-CN" sz="2400" dirty="0" smtClean="0">
                <a:latin typeface="微软雅黑" pitchFamily="34" charset="-122"/>
                <a:ea typeface="微软雅黑" pitchFamily="34" charset="-122"/>
              </a:rPr>
              <a:t>。</a:t>
            </a:r>
            <a:endParaRPr lang="zh-CN" altLang="zh-CN" sz="2400" dirty="0">
              <a:latin typeface="微软雅黑" pitchFamily="34" charset="-122"/>
              <a:ea typeface="微软雅黑" pitchFamily="34"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576" y="692696"/>
            <a:ext cx="3744416" cy="769441"/>
          </a:xfrm>
          <a:prstGeom prst="rect">
            <a:avLst/>
          </a:prstGeom>
          <a:noFill/>
        </p:spPr>
        <p:txBody>
          <a:bodyPr wrap="square" rtlCol="0">
            <a:spAutoFit/>
          </a:bodyPr>
          <a:lstStyle/>
          <a:p>
            <a:r>
              <a:rPr lang="en-US" altLang="zh-CN"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PPP</a:t>
            </a:r>
            <a:r>
              <a:rPr lang="zh-CN" altLang="en-US"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运作模式</a:t>
            </a:r>
            <a:endParaRPr lang="zh-CN" altLang="en-US" sz="4400"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94573" y="1676524"/>
            <a:ext cx="7449835" cy="4632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项目概况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23528" y="1268760"/>
            <a:ext cx="8424936" cy="5360035"/>
          </a:xfrm>
          <a:prstGeom prst="rect">
            <a:avLst/>
          </a:prstGeom>
        </p:spPr>
        <p:txBody>
          <a:bodyPr wrap="square">
            <a:spAutoFit/>
          </a:bodyPr>
          <a:lstStyle/>
          <a:p>
            <a:r>
              <a:rPr lang="en-US" altLang="zh-CN" sz="2400" b="1" dirty="0">
                <a:solidFill>
                  <a:srgbClr val="00B050"/>
                </a:solidFill>
                <a:latin typeface="微软雅黑" pitchFamily="34" charset="-122"/>
                <a:ea typeface="微软雅黑" pitchFamily="34" charset="-122"/>
              </a:rPr>
              <a:t>1</a:t>
            </a:r>
            <a:r>
              <a:rPr lang="zh-CN" altLang="zh-CN" sz="2400" b="1" dirty="0">
                <a:solidFill>
                  <a:srgbClr val="00B050"/>
                </a:solidFill>
                <a:latin typeface="微软雅黑" pitchFamily="34" charset="-122"/>
                <a:ea typeface="微软雅黑" pitchFamily="34" charset="-122"/>
              </a:rPr>
              <a:t>、目标公司</a:t>
            </a:r>
            <a:r>
              <a:rPr lang="zh-CN" altLang="zh-CN" sz="2400" b="1" dirty="0" smtClean="0">
                <a:solidFill>
                  <a:srgbClr val="00B050"/>
                </a:solidFill>
                <a:latin typeface="微软雅黑" pitchFamily="34" charset="-122"/>
                <a:ea typeface="微软雅黑" pitchFamily="34" charset="-122"/>
              </a:rPr>
              <a:t>：</a:t>
            </a:r>
            <a:endParaRPr lang="en-US" altLang="zh-CN" sz="2400" b="1" dirty="0" smtClean="0">
              <a:solidFill>
                <a:srgbClr val="00B050"/>
              </a:solidFill>
              <a:latin typeface="微软雅黑" pitchFamily="34" charset="-122"/>
              <a:ea typeface="微软雅黑" pitchFamily="34" charset="-122"/>
            </a:endParaRPr>
          </a:p>
          <a:p>
            <a:r>
              <a:rPr lang="en-US" altLang="zh-CN" sz="1000" b="1" dirty="0">
                <a:latin typeface="微软雅黑" pitchFamily="34" charset="-122"/>
                <a:ea typeface="微软雅黑" pitchFamily="34" charset="-122"/>
              </a:rPr>
              <a:t> </a:t>
            </a:r>
            <a:r>
              <a:rPr lang="en-US" altLang="zh-CN" sz="1000" b="1" dirty="0" smtClean="0">
                <a:latin typeface="微软雅黑" pitchFamily="34" charset="-122"/>
                <a:ea typeface="微软雅黑" pitchFamily="34" charset="-122"/>
              </a:rPr>
              <a:t>      </a:t>
            </a:r>
            <a:endParaRPr lang="en-US" altLang="zh-CN" sz="1000" b="1" dirty="0" smtClean="0">
              <a:latin typeface="微软雅黑" pitchFamily="34" charset="-122"/>
              <a:ea typeface="微软雅黑" pitchFamily="34" charset="-122"/>
            </a:endParaRPr>
          </a:p>
          <a:p>
            <a:endParaRPr lang="zh-CN" altLang="en-US" sz="2000" b="1" dirty="0" smtClean="0">
              <a:latin typeface="微软雅黑" pitchFamily="34" charset="-122"/>
              <a:ea typeface="微软雅黑" pitchFamily="34" charset="-122"/>
            </a:endParaRPr>
          </a:p>
          <a:p>
            <a:r>
              <a:rPr lang="zh-CN" altLang="en-US" sz="2000" b="1" dirty="0" smtClean="0">
                <a:latin typeface="微软雅黑" pitchFamily="34" charset="-122"/>
                <a:ea typeface="微软雅黑" pitchFamily="34" charset="-122"/>
              </a:rPr>
              <a:t>原资产及收入：</a:t>
            </a:r>
            <a:endParaRPr lang="zh-CN" altLang="en-US" sz="2000" b="1" dirty="0" smtClean="0">
              <a:latin typeface="微软雅黑" pitchFamily="34" charset="-122"/>
              <a:ea typeface="微软雅黑" pitchFamily="34" charset="-122"/>
            </a:endParaRPr>
          </a:p>
          <a:p>
            <a:endParaRPr lang="en-US" altLang="zh-CN" sz="2000" b="1" dirty="0" smtClean="0">
              <a:latin typeface="微软雅黑" pitchFamily="34" charset="-122"/>
              <a:ea typeface="微软雅黑" pitchFamily="34" charset="-122"/>
            </a:endParaRPr>
          </a:p>
          <a:p>
            <a:r>
              <a:rPr lang="zh-CN" altLang="zh-CN" sz="2000" dirty="0">
                <a:latin typeface="微软雅黑" pitchFamily="34" charset="-122"/>
                <a:ea typeface="微软雅黑" pitchFamily="34" charset="-122"/>
              </a:rPr>
              <a:t>自来水有限公司总资产约</a:t>
            </a:r>
            <a:r>
              <a:rPr lang="en-US" altLang="zh-CN" sz="2000" dirty="0">
                <a:latin typeface="微软雅黑" pitchFamily="34" charset="-122"/>
                <a:ea typeface="微软雅黑" pitchFamily="34" charset="-122"/>
              </a:rPr>
              <a:t>5.5</a:t>
            </a:r>
            <a:r>
              <a:rPr lang="zh-CN" altLang="zh-CN" sz="2000" dirty="0">
                <a:latin typeface="微软雅黑" pitchFamily="34" charset="-122"/>
                <a:ea typeface="微软雅黑" pitchFamily="34" charset="-122"/>
              </a:rPr>
              <a:t>亿元（含</a:t>
            </a:r>
            <a:r>
              <a:rPr lang="en-US" altLang="zh-CN" sz="2000" dirty="0">
                <a:latin typeface="微软雅黑" pitchFamily="34" charset="-122"/>
                <a:ea typeface="微软雅黑" pitchFamily="34" charset="-122"/>
              </a:rPr>
              <a:t>4</a:t>
            </a:r>
            <a:r>
              <a:rPr lang="zh-CN" altLang="zh-CN" sz="2000" dirty="0">
                <a:latin typeface="微软雅黑" pitchFamily="34" charset="-122"/>
                <a:ea typeface="微软雅黑" pitchFamily="34" charset="-122"/>
              </a:rPr>
              <a:t>个供水分公司，负债总额约</a:t>
            </a:r>
            <a:r>
              <a:rPr lang="en-US" altLang="zh-CN" sz="2000" dirty="0">
                <a:latin typeface="微软雅黑" pitchFamily="34" charset="-122"/>
                <a:ea typeface="微软雅黑" pitchFamily="34" charset="-122"/>
              </a:rPr>
              <a:t>3.3</a:t>
            </a:r>
            <a:r>
              <a:rPr lang="zh-CN" altLang="zh-CN" sz="2000" dirty="0">
                <a:latin typeface="微软雅黑" pitchFamily="34" charset="-122"/>
                <a:ea typeface="微软雅黑" pitchFamily="34" charset="-122"/>
              </a:rPr>
              <a:t>亿元，资产负债率近</a:t>
            </a:r>
            <a:r>
              <a:rPr lang="en-US" altLang="zh-CN" sz="2000" dirty="0">
                <a:latin typeface="微软雅黑" pitchFamily="34" charset="-122"/>
                <a:ea typeface="微软雅黑" pitchFamily="34" charset="-122"/>
              </a:rPr>
              <a:t>62%</a:t>
            </a:r>
            <a:r>
              <a:rPr lang="zh-CN" altLang="zh-CN" sz="2000" dirty="0">
                <a:latin typeface="微软雅黑" pitchFamily="34" charset="-122"/>
                <a:ea typeface="微软雅黑" pitchFamily="34" charset="-122"/>
              </a:rPr>
              <a:t>。</a:t>
            </a:r>
            <a:endParaRPr lang="zh-CN" altLang="zh-CN" sz="2000" dirty="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年售水量约</a:t>
            </a:r>
            <a:r>
              <a:rPr lang="en-US" altLang="zh-CN" sz="2000" dirty="0">
                <a:latin typeface="微软雅黑" pitchFamily="34" charset="-122"/>
                <a:ea typeface="微软雅黑" pitchFamily="34" charset="-122"/>
              </a:rPr>
              <a:t>7095</a:t>
            </a:r>
            <a:r>
              <a:rPr lang="zh-CN" altLang="zh-CN" sz="2000" dirty="0">
                <a:latin typeface="微软雅黑" pitchFamily="34" charset="-122"/>
                <a:ea typeface="微软雅黑" pitchFamily="34" charset="-122"/>
              </a:rPr>
              <a:t>万立方米（本部</a:t>
            </a:r>
            <a:r>
              <a:rPr lang="en-US" altLang="zh-CN" sz="2000" dirty="0">
                <a:latin typeface="微软雅黑" pitchFamily="34" charset="-122"/>
                <a:ea typeface="微软雅黑" pitchFamily="34" charset="-122"/>
              </a:rPr>
              <a:t>5908</a:t>
            </a:r>
            <a:r>
              <a:rPr lang="zh-CN" altLang="zh-CN" sz="2000" dirty="0">
                <a:latin typeface="微软雅黑" pitchFamily="34" charset="-122"/>
                <a:ea typeface="微软雅黑" pitchFamily="34" charset="-122"/>
              </a:rPr>
              <a:t>万方</a:t>
            </a:r>
            <a:r>
              <a:rPr lang="en-US" altLang="zh-CN" sz="2000" dirty="0">
                <a:latin typeface="微软雅黑" pitchFamily="34" charset="-122"/>
                <a:ea typeface="微软雅黑" pitchFamily="34" charset="-122"/>
              </a:rPr>
              <a:t>+</a:t>
            </a:r>
            <a:r>
              <a:rPr lang="zh-CN" altLang="zh-CN" sz="2000" dirty="0">
                <a:latin typeface="微软雅黑" pitchFamily="34" charset="-122"/>
                <a:ea typeface="微软雅黑" pitchFamily="34" charset="-122"/>
              </a:rPr>
              <a:t>子公司</a:t>
            </a:r>
            <a:r>
              <a:rPr lang="en-US" altLang="zh-CN" sz="2000" dirty="0">
                <a:latin typeface="微软雅黑" pitchFamily="34" charset="-122"/>
                <a:ea typeface="微软雅黑" pitchFamily="34" charset="-122"/>
              </a:rPr>
              <a:t>1186</a:t>
            </a:r>
            <a:r>
              <a:rPr lang="zh-CN" altLang="zh-CN" sz="2000" dirty="0">
                <a:latin typeface="微软雅黑" pitchFamily="34" charset="-122"/>
                <a:ea typeface="微软雅黑" pitchFamily="34" charset="-122"/>
              </a:rPr>
              <a:t>万方）</a:t>
            </a:r>
            <a:endParaRPr lang="zh-CN" altLang="zh-CN" sz="2000" dirty="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供销差率为</a:t>
            </a:r>
            <a:r>
              <a:rPr lang="en-US" altLang="zh-CN" sz="2000" dirty="0">
                <a:latin typeface="微软雅黑" pitchFamily="34" charset="-122"/>
                <a:ea typeface="微软雅黑" pitchFamily="34" charset="-122"/>
              </a:rPr>
              <a:t>15%</a:t>
            </a:r>
            <a:endParaRPr lang="zh-CN" altLang="zh-CN" sz="2000" dirty="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平均供水量为</a:t>
            </a:r>
            <a:r>
              <a:rPr lang="en-US" altLang="zh-CN" sz="2000" dirty="0">
                <a:latin typeface="微软雅黑" pitchFamily="34" charset="-122"/>
                <a:ea typeface="微软雅黑" pitchFamily="34" charset="-122"/>
              </a:rPr>
              <a:t>19.4</a:t>
            </a:r>
            <a:r>
              <a:rPr lang="zh-CN" altLang="zh-CN" sz="2000" dirty="0">
                <a:latin typeface="微软雅黑" pitchFamily="34" charset="-122"/>
                <a:ea typeface="微软雅黑" pitchFamily="34" charset="-122"/>
              </a:rPr>
              <a:t>万吨</a:t>
            </a:r>
            <a:r>
              <a:rPr lang="en-US" altLang="zh-CN" sz="2000" dirty="0">
                <a:latin typeface="微软雅黑" pitchFamily="34" charset="-122"/>
                <a:ea typeface="微软雅黑" pitchFamily="34" charset="-122"/>
              </a:rPr>
              <a:t>/</a:t>
            </a:r>
            <a:r>
              <a:rPr lang="zh-CN" altLang="zh-CN" sz="2000" dirty="0">
                <a:latin typeface="微软雅黑" pitchFamily="34" charset="-122"/>
                <a:ea typeface="微软雅黑" pitchFamily="34" charset="-122"/>
              </a:rPr>
              <a:t>日，最高</a:t>
            </a:r>
            <a:r>
              <a:rPr lang="en-US" altLang="zh-CN" sz="2000" dirty="0">
                <a:latin typeface="微软雅黑" pitchFamily="34" charset="-122"/>
                <a:ea typeface="微软雅黑" pitchFamily="34" charset="-122"/>
              </a:rPr>
              <a:t>27</a:t>
            </a:r>
            <a:r>
              <a:rPr lang="zh-CN" altLang="zh-CN" sz="2000" dirty="0">
                <a:latin typeface="微软雅黑" pitchFamily="34" charset="-122"/>
                <a:ea typeface="微软雅黑" pitchFamily="34" charset="-122"/>
              </a:rPr>
              <a:t>万吨</a:t>
            </a:r>
            <a:r>
              <a:rPr lang="en-US" altLang="zh-CN" sz="2000" dirty="0">
                <a:latin typeface="微软雅黑" pitchFamily="34" charset="-122"/>
                <a:ea typeface="微软雅黑" pitchFamily="34" charset="-122"/>
              </a:rPr>
              <a:t>/</a:t>
            </a:r>
            <a:r>
              <a:rPr lang="zh-CN" altLang="zh-CN" sz="2000" dirty="0">
                <a:latin typeface="微软雅黑" pitchFamily="34" charset="-122"/>
                <a:ea typeface="微软雅黑" pitchFamily="34" charset="-122"/>
              </a:rPr>
              <a:t>日，最低</a:t>
            </a:r>
            <a:r>
              <a:rPr lang="en-US" altLang="zh-CN" sz="2000" dirty="0">
                <a:latin typeface="微软雅黑" pitchFamily="34" charset="-122"/>
                <a:ea typeface="微软雅黑" pitchFamily="34" charset="-122"/>
              </a:rPr>
              <a:t>15</a:t>
            </a:r>
            <a:r>
              <a:rPr lang="zh-CN" altLang="zh-CN" sz="2000" dirty="0">
                <a:latin typeface="微软雅黑" pitchFamily="34" charset="-122"/>
                <a:ea typeface="微软雅黑" pitchFamily="34" charset="-122"/>
              </a:rPr>
              <a:t>万吨</a:t>
            </a:r>
            <a:r>
              <a:rPr lang="en-US" altLang="zh-CN" sz="2000" dirty="0">
                <a:latin typeface="微软雅黑" pitchFamily="34" charset="-122"/>
                <a:ea typeface="微软雅黑" pitchFamily="34" charset="-122"/>
              </a:rPr>
              <a:t>/</a:t>
            </a:r>
            <a:r>
              <a:rPr lang="zh-CN" altLang="zh-CN" sz="2000" dirty="0">
                <a:latin typeface="微软雅黑" pitchFamily="34" charset="-122"/>
                <a:ea typeface="微软雅黑" pitchFamily="34" charset="-122"/>
              </a:rPr>
              <a:t>日</a:t>
            </a:r>
            <a:endParaRPr lang="zh-CN" altLang="zh-CN" sz="2000" dirty="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年销售收入约</a:t>
            </a:r>
            <a:r>
              <a:rPr lang="en-US" altLang="zh-CN" sz="2000" dirty="0">
                <a:latin typeface="微软雅黑" pitchFamily="34" charset="-122"/>
                <a:ea typeface="微软雅黑" pitchFamily="34" charset="-122"/>
              </a:rPr>
              <a:t>8500</a:t>
            </a:r>
            <a:r>
              <a:rPr lang="zh-CN" altLang="zh-CN" sz="2000" dirty="0">
                <a:latin typeface="微软雅黑" pitchFamily="34" charset="-122"/>
                <a:ea typeface="微软雅黑" pitchFamily="34" charset="-122"/>
              </a:rPr>
              <a:t>万元</a:t>
            </a:r>
            <a:r>
              <a:rPr lang="zh-CN" altLang="zh-CN"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r>
              <a:rPr lang="en-US" altLang="zh-CN" sz="1000" dirty="0" smtClean="0">
                <a:latin typeface="微软雅黑" pitchFamily="34" charset="-122"/>
                <a:ea typeface="微软雅黑" pitchFamily="34" charset="-122"/>
              </a:rPr>
              <a:t>       </a:t>
            </a:r>
            <a:endParaRPr lang="en-US" altLang="zh-CN" sz="1000" dirty="0" smtClean="0">
              <a:latin typeface="微软雅黑" pitchFamily="34" charset="-122"/>
              <a:ea typeface="微软雅黑" pitchFamily="34" charset="-122"/>
            </a:endParaRPr>
          </a:p>
          <a:p>
            <a:r>
              <a:rPr lang="en-US" altLang="zh-CN" sz="2000" dirty="0" smtClean="0">
                <a:latin typeface="微软雅黑" pitchFamily="34" charset="-122"/>
                <a:ea typeface="微软雅黑" pitchFamily="34" charset="-122"/>
              </a:rPr>
              <a:t>       </a:t>
            </a:r>
            <a:endParaRPr lang="en-US" altLang="zh-CN" sz="2000" dirty="0" smtClean="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8869" y="404664"/>
            <a:ext cx="3744416" cy="769441"/>
          </a:xfrm>
          <a:prstGeom prst="rect">
            <a:avLst/>
          </a:prstGeom>
          <a:noFill/>
        </p:spPr>
        <p:txBody>
          <a:bodyPr wrap="square" rtlCol="0">
            <a:spAutoFit/>
          </a:bodyPr>
          <a:lstStyle/>
          <a:p>
            <a:r>
              <a:rPr lang="en-US" altLang="zh-CN"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PPP</a:t>
            </a:r>
            <a:r>
              <a:rPr lang="zh-CN" altLang="en-US"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运作模式</a:t>
            </a:r>
            <a:endParaRPr lang="zh-CN" altLang="en-US" sz="4400"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4" name="TextBox 3"/>
          <p:cNvSpPr txBox="1"/>
          <p:nvPr/>
        </p:nvSpPr>
        <p:spPr>
          <a:xfrm>
            <a:off x="381973" y="1441236"/>
            <a:ext cx="2505838" cy="461665"/>
          </a:xfrm>
          <a:prstGeom prst="rect">
            <a:avLst/>
          </a:prstGeom>
          <a:noFill/>
        </p:spPr>
        <p:txBody>
          <a:bodyPr wrap="square" rtlCol="0">
            <a:spAutoFit/>
          </a:bodyPr>
          <a:lstStyle/>
          <a:p>
            <a:r>
              <a:rPr lang="zh-CN" altLang="en-US" sz="2400"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保底水量</a:t>
            </a:r>
            <a:r>
              <a:rPr lang="zh-CN" altLang="zh-CN" sz="2400"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a:t>
            </a:r>
            <a:endParaRPr lang="en-US" altLang="zh-CN" sz="2400"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graphicFrame>
        <p:nvGraphicFramePr>
          <p:cNvPr id="2" name="表格 1"/>
          <p:cNvGraphicFramePr>
            <a:graphicFrameLocks noGrp="1"/>
          </p:cNvGraphicFramePr>
          <p:nvPr/>
        </p:nvGraphicFramePr>
        <p:xfrm>
          <a:off x="-4" y="2736304"/>
          <a:ext cx="9144003" cy="4077072"/>
        </p:xfrm>
        <a:graphic>
          <a:graphicData uri="http://schemas.openxmlformats.org/drawingml/2006/table">
            <a:tbl>
              <a:tblPr firstRow="1" firstCol="1" bandRow="1">
                <a:tableStyleId>{5C22544A-7EE6-4342-B048-85BDC9FD1C3A}</a:tableStyleId>
              </a:tblPr>
              <a:tblGrid>
                <a:gridCol w="831273"/>
                <a:gridCol w="831273"/>
                <a:gridCol w="831273"/>
                <a:gridCol w="831273"/>
                <a:gridCol w="831273"/>
                <a:gridCol w="831273"/>
                <a:gridCol w="831273"/>
                <a:gridCol w="831273"/>
                <a:gridCol w="831273"/>
                <a:gridCol w="831273"/>
                <a:gridCol w="831273"/>
              </a:tblGrid>
              <a:tr h="679512">
                <a:tc>
                  <a:txBody>
                    <a:bodyPr/>
                    <a:lstStyle/>
                    <a:p>
                      <a:pPr algn="ctr">
                        <a:lnSpc>
                          <a:spcPct val="150000"/>
                        </a:lnSpc>
                        <a:spcAft>
                          <a:spcPts val="0"/>
                        </a:spcAft>
                      </a:pPr>
                      <a:r>
                        <a:rPr lang="zh-CN" sz="1600" b="1" kern="0" dirty="0">
                          <a:effectLst/>
                          <a:latin typeface="微软雅黑" pitchFamily="34" charset="-122"/>
                          <a:ea typeface="微软雅黑" pitchFamily="34" charset="-122"/>
                        </a:rPr>
                        <a:t>年度</a:t>
                      </a:r>
                      <a:endParaRPr lang="zh-CN" sz="1600" b="1" kern="100" dirty="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2015</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2016</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2017</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2018</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2019</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2020</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2021</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2022</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2023</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2024</a:t>
                      </a:r>
                      <a:endParaRPr lang="zh-CN" sz="1600" b="1" kern="100">
                        <a:effectLst/>
                        <a:latin typeface="微软雅黑" pitchFamily="34" charset="-122"/>
                        <a:ea typeface="微软雅黑" pitchFamily="34" charset="-122"/>
                        <a:cs typeface="Times New Roman"/>
                      </a:endParaRPr>
                    </a:p>
                  </a:txBody>
                  <a:tcPr marL="68580" marR="68580" marT="0" marB="0" anchor="ctr"/>
                </a:tc>
              </a:tr>
              <a:tr h="679512">
                <a:tc>
                  <a:txBody>
                    <a:bodyPr/>
                    <a:lstStyle/>
                    <a:p>
                      <a:pPr algn="ctr">
                        <a:lnSpc>
                          <a:spcPct val="150000"/>
                        </a:lnSpc>
                        <a:spcAft>
                          <a:spcPts val="0"/>
                        </a:spcAft>
                      </a:pPr>
                      <a:r>
                        <a:rPr lang="zh-CN" sz="1600" b="1" kern="0" dirty="0">
                          <a:effectLst/>
                          <a:latin typeface="微软雅黑" pitchFamily="34" charset="-122"/>
                          <a:ea typeface="微软雅黑" pitchFamily="34" charset="-122"/>
                        </a:rPr>
                        <a:t>水量</a:t>
                      </a:r>
                      <a:endParaRPr lang="zh-CN" sz="1600" b="1" kern="100" dirty="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2.5</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2.5</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3.75</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4.75</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5.5</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6.5</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7.5</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8.5</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9.5</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10.5</a:t>
                      </a:r>
                      <a:endParaRPr lang="zh-CN" sz="1600" b="1" kern="100">
                        <a:effectLst/>
                        <a:latin typeface="微软雅黑" pitchFamily="34" charset="-122"/>
                        <a:ea typeface="微软雅黑" pitchFamily="34" charset="-122"/>
                        <a:cs typeface="Times New Roman"/>
                      </a:endParaRPr>
                    </a:p>
                  </a:txBody>
                  <a:tcPr marL="68580" marR="68580" marT="0" marB="0" anchor="ctr"/>
                </a:tc>
              </a:tr>
              <a:tr h="679512">
                <a:tc>
                  <a:txBody>
                    <a:bodyPr/>
                    <a:lstStyle/>
                    <a:p>
                      <a:pPr algn="ctr">
                        <a:lnSpc>
                          <a:spcPct val="150000"/>
                        </a:lnSpc>
                        <a:spcAft>
                          <a:spcPts val="0"/>
                        </a:spcAft>
                      </a:pPr>
                      <a:r>
                        <a:rPr lang="zh-CN" sz="1600" b="1" kern="0">
                          <a:effectLst/>
                          <a:latin typeface="微软雅黑" pitchFamily="34" charset="-122"/>
                          <a:ea typeface="微软雅黑" pitchFamily="34" charset="-122"/>
                        </a:rPr>
                        <a:t>年度</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2025</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2026</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2027</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2028</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2029</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2030</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2031</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2032</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2033</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2034</a:t>
                      </a:r>
                      <a:endParaRPr lang="zh-CN" sz="1600" b="1" kern="100">
                        <a:effectLst/>
                        <a:latin typeface="微软雅黑" pitchFamily="34" charset="-122"/>
                        <a:ea typeface="微软雅黑" pitchFamily="34" charset="-122"/>
                        <a:cs typeface="Times New Roman"/>
                      </a:endParaRPr>
                    </a:p>
                  </a:txBody>
                  <a:tcPr marL="68580" marR="68580" marT="0" marB="0" anchor="ctr"/>
                </a:tc>
              </a:tr>
              <a:tr h="679512">
                <a:tc>
                  <a:txBody>
                    <a:bodyPr/>
                    <a:lstStyle/>
                    <a:p>
                      <a:pPr algn="ctr">
                        <a:lnSpc>
                          <a:spcPct val="150000"/>
                        </a:lnSpc>
                        <a:spcAft>
                          <a:spcPts val="0"/>
                        </a:spcAft>
                      </a:pPr>
                      <a:r>
                        <a:rPr lang="zh-CN" sz="1600" b="1" kern="0">
                          <a:effectLst/>
                          <a:latin typeface="微软雅黑" pitchFamily="34" charset="-122"/>
                          <a:ea typeface="微软雅黑" pitchFamily="34" charset="-122"/>
                        </a:rPr>
                        <a:t>水量</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dirty="0">
                          <a:effectLst/>
                          <a:latin typeface="微软雅黑" pitchFamily="34" charset="-122"/>
                          <a:ea typeface="微软雅黑" pitchFamily="34" charset="-122"/>
                        </a:rPr>
                        <a:t>11</a:t>
                      </a:r>
                      <a:endParaRPr lang="zh-CN" sz="1600" b="1" kern="100" dirty="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11</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11</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11</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12</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13</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14</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15</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16</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17</a:t>
                      </a:r>
                      <a:endParaRPr lang="zh-CN" sz="1600" b="1" kern="100">
                        <a:effectLst/>
                        <a:latin typeface="微软雅黑" pitchFamily="34" charset="-122"/>
                        <a:ea typeface="微软雅黑" pitchFamily="34" charset="-122"/>
                        <a:cs typeface="Times New Roman"/>
                      </a:endParaRPr>
                    </a:p>
                  </a:txBody>
                  <a:tcPr marL="68580" marR="68580" marT="0" marB="0" anchor="ctr"/>
                </a:tc>
              </a:tr>
              <a:tr h="679512">
                <a:tc>
                  <a:txBody>
                    <a:bodyPr/>
                    <a:lstStyle/>
                    <a:p>
                      <a:pPr algn="ctr">
                        <a:lnSpc>
                          <a:spcPct val="150000"/>
                        </a:lnSpc>
                        <a:spcAft>
                          <a:spcPts val="0"/>
                        </a:spcAft>
                      </a:pPr>
                      <a:r>
                        <a:rPr lang="zh-CN" sz="1600" b="1" kern="0">
                          <a:effectLst/>
                          <a:latin typeface="微软雅黑" pitchFamily="34" charset="-122"/>
                          <a:ea typeface="微软雅黑" pitchFamily="34" charset="-122"/>
                        </a:rPr>
                        <a:t>年度</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2035</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2036</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2037</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2038</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2039</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2040</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2041</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2042</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2043</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2044</a:t>
                      </a:r>
                      <a:endParaRPr lang="zh-CN" sz="1600" b="1" kern="100">
                        <a:effectLst/>
                        <a:latin typeface="微软雅黑" pitchFamily="34" charset="-122"/>
                        <a:ea typeface="微软雅黑" pitchFamily="34" charset="-122"/>
                        <a:cs typeface="Times New Roman"/>
                      </a:endParaRPr>
                    </a:p>
                  </a:txBody>
                  <a:tcPr marL="68580" marR="68580" marT="0" marB="0" anchor="ctr"/>
                </a:tc>
              </a:tr>
              <a:tr h="679512">
                <a:tc>
                  <a:txBody>
                    <a:bodyPr/>
                    <a:lstStyle/>
                    <a:p>
                      <a:pPr algn="ctr">
                        <a:lnSpc>
                          <a:spcPct val="150000"/>
                        </a:lnSpc>
                        <a:spcAft>
                          <a:spcPts val="0"/>
                        </a:spcAft>
                      </a:pPr>
                      <a:r>
                        <a:rPr lang="zh-CN" sz="1600" b="1" kern="0">
                          <a:effectLst/>
                          <a:latin typeface="微软雅黑" pitchFamily="34" charset="-122"/>
                          <a:ea typeface="微软雅黑" pitchFamily="34" charset="-122"/>
                        </a:rPr>
                        <a:t>水量</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17</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17</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17</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17</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17</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17</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17</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17</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a:effectLst/>
                          <a:latin typeface="微软雅黑" pitchFamily="34" charset="-122"/>
                          <a:ea typeface="微软雅黑" pitchFamily="34" charset="-122"/>
                        </a:rPr>
                        <a:t>17</a:t>
                      </a:r>
                      <a:endParaRPr lang="zh-CN" sz="1600" b="1" kern="100">
                        <a:effectLst/>
                        <a:latin typeface="微软雅黑" pitchFamily="34" charset="-122"/>
                        <a:ea typeface="微软雅黑" pitchFamily="34" charset="-122"/>
                        <a:cs typeface="Times New Roman"/>
                      </a:endParaRPr>
                    </a:p>
                  </a:txBody>
                  <a:tcPr marL="68580" marR="68580" marT="0" marB="0" anchor="ctr"/>
                </a:tc>
                <a:tc>
                  <a:txBody>
                    <a:bodyPr/>
                    <a:lstStyle/>
                    <a:p>
                      <a:pPr algn="ctr">
                        <a:lnSpc>
                          <a:spcPct val="150000"/>
                        </a:lnSpc>
                        <a:spcAft>
                          <a:spcPts val="0"/>
                        </a:spcAft>
                      </a:pPr>
                      <a:r>
                        <a:rPr lang="en-US" sz="1600" b="1" kern="0" dirty="0">
                          <a:effectLst/>
                          <a:latin typeface="微软雅黑" pitchFamily="34" charset="-122"/>
                          <a:ea typeface="微软雅黑" pitchFamily="34" charset="-122"/>
                        </a:rPr>
                        <a:t>17</a:t>
                      </a:r>
                      <a:endParaRPr lang="zh-CN" sz="1600" b="1" kern="100" dirty="0">
                        <a:effectLst/>
                        <a:latin typeface="微软雅黑" pitchFamily="34" charset="-122"/>
                        <a:ea typeface="微软雅黑" pitchFamily="34" charset="-122"/>
                        <a:cs typeface="Times New Roman"/>
                      </a:endParaRPr>
                    </a:p>
                  </a:txBody>
                  <a:tcPr marL="68580" marR="68580" marT="0" marB="0" anchor="ctr"/>
                </a:tc>
              </a:tr>
            </a:tbl>
          </a:graphicData>
        </a:graphic>
      </p:graphicFrame>
      <p:sp>
        <p:nvSpPr>
          <p:cNvPr id="5" name="Rectangle 1"/>
          <p:cNvSpPr>
            <a:spLocks noChangeArrowheads="1"/>
          </p:cNvSpPr>
          <p:nvPr/>
        </p:nvSpPr>
        <p:spPr bwMode="auto">
          <a:xfrm>
            <a:off x="13199" y="2024445"/>
            <a:ext cx="65630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lvl1pPr indent="352425"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marL="0" marR="0" lvl="0" indent="304800" algn="l" defTabSz="914400" rtl="0" eaLnBrk="1" fontAlgn="base" latinLnBrk="0" hangingPunct="1">
              <a:lnSpc>
                <a:spcPct val="100000"/>
              </a:lnSpc>
              <a:spcBef>
                <a:spcPct val="0"/>
              </a:spcBef>
              <a:spcAft>
                <a:spcPct val="0"/>
              </a:spcAft>
              <a:buClrTx/>
              <a:buSzTx/>
              <a:buFontTx/>
              <a:buNone/>
            </a:pPr>
            <a:r>
              <a:rPr kumimoji="0" lang="zh-CN" altLang="en-US" sz="16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项目保底水量如下（单位：万吨</a:t>
            </a:r>
            <a:r>
              <a:rPr kumimoji="0" lang="en-US" altLang="zh-CN" sz="16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a:t>
            </a:r>
            <a:r>
              <a:rPr kumimoji="0" lang="zh-CN" altLang="en-US" sz="16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日）：</a:t>
            </a:r>
            <a:endParaRPr lang="en-US" altLang="zh-CN" sz="1600" b="1" dirty="0">
              <a:latin typeface="微软雅黑" pitchFamily="34" charset="-122"/>
              <a:ea typeface="微软雅黑" pitchFamily="34" charset="-122"/>
              <a:cs typeface="Times New Roman" pitchFamily="18" charset="0"/>
            </a:endParaRPr>
          </a:p>
          <a:p>
            <a:pPr marL="0" marR="0" lvl="0" indent="304800" algn="l" defTabSz="914400" rtl="0" eaLnBrk="1" fontAlgn="base" latinLnBrk="0" hangingPunct="1">
              <a:lnSpc>
                <a:spcPct val="100000"/>
              </a:lnSpc>
              <a:spcBef>
                <a:spcPct val="0"/>
              </a:spcBef>
              <a:spcAft>
                <a:spcPct val="0"/>
              </a:spcAft>
              <a:buClrTx/>
              <a:buSzTx/>
              <a:buFontTx/>
              <a:buNone/>
            </a:pPr>
            <a:r>
              <a:rPr kumimoji="0" lang="zh-CN" altLang="en-US" sz="1600" b="1" i="0" u="none" strike="noStrike" cap="none" normalizeH="0" baseline="0" dirty="0" smtClean="0">
                <a:ln>
                  <a:noFill/>
                </a:ln>
                <a:solidFill>
                  <a:srgbClr val="000000"/>
                </a:solidFill>
                <a:effectLst/>
                <a:latin typeface="微软雅黑" pitchFamily="34" charset="-122"/>
                <a:ea typeface="微软雅黑" pitchFamily="34" charset="-122"/>
                <a:cs typeface="Times New Roman" pitchFamily="18" charset="0"/>
              </a:rPr>
              <a:t>项目调价机制：根据电、药、人工等成本的变动，每</a:t>
            </a:r>
            <a:r>
              <a:rPr kumimoji="0" lang="en-US" altLang="zh-CN" sz="1600" b="1" i="0" u="none" strike="noStrike" cap="none" normalizeH="0" baseline="0" dirty="0" smtClean="0">
                <a:ln>
                  <a:noFill/>
                </a:ln>
                <a:solidFill>
                  <a:srgbClr val="000000"/>
                </a:solidFill>
                <a:effectLst/>
                <a:latin typeface="微软雅黑" pitchFamily="34" charset="-122"/>
                <a:ea typeface="微软雅黑" pitchFamily="34" charset="-122"/>
                <a:cs typeface="Times New Roman" pitchFamily="18" charset="0"/>
              </a:rPr>
              <a:t>2</a:t>
            </a:r>
            <a:r>
              <a:rPr kumimoji="0" lang="zh-CN" altLang="en-US" sz="1600" b="1" i="0" u="none" strike="noStrike" cap="none" normalizeH="0" baseline="0" dirty="0" smtClean="0">
                <a:ln>
                  <a:noFill/>
                </a:ln>
                <a:solidFill>
                  <a:srgbClr val="000000"/>
                </a:solidFill>
                <a:effectLst/>
                <a:latin typeface="微软雅黑" pitchFamily="34" charset="-122"/>
                <a:ea typeface="微软雅黑" pitchFamily="34" charset="-122"/>
                <a:cs typeface="Times New Roman" pitchFamily="18" charset="0"/>
              </a:rPr>
              <a:t>年调价一次。</a:t>
            </a:r>
            <a:endParaRPr kumimoji="0" lang="zh-CN" altLang="en-US" sz="1600" b="1" i="0" u="none" strike="noStrike" cap="none" normalizeH="0" baseline="0" dirty="0" smtClean="0">
              <a:ln>
                <a:noFill/>
              </a:ln>
              <a:solidFill>
                <a:schemeClr val="tx1"/>
              </a:solidFill>
              <a:effectLst/>
              <a:latin typeface="微软雅黑" pitchFamily="34" charset="-122"/>
              <a:ea typeface="微软雅黑" pitchFamily="34"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8869" y="404664"/>
            <a:ext cx="3744416" cy="769441"/>
          </a:xfrm>
          <a:prstGeom prst="rect">
            <a:avLst/>
          </a:prstGeom>
          <a:noFill/>
        </p:spPr>
        <p:txBody>
          <a:bodyPr wrap="square" rtlCol="0">
            <a:spAutoFit/>
          </a:bodyPr>
          <a:lstStyle/>
          <a:p>
            <a:r>
              <a:rPr lang="en-US" altLang="zh-CN"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PPP</a:t>
            </a:r>
            <a:r>
              <a:rPr lang="zh-CN" altLang="en-US"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运作模式</a:t>
            </a:r>
            <a:endParaRPr lang="zh-CN" altLang="en-US" sz="4400"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5" name="Rectangle 1"/>
          <p:cNvSpPr>
            <a:spLocks noChangeArrowheads="1"/>
          </p:cNvSpPr>
          <p:nvPr/>
        </p:nvSpPr>
        <p:spPr bwMode="auto">
          <a:xfrm>
            <a:off x="441816" y="1844824"/>
            <a:ext cx="8159201"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352425"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indent="630555"/>
            <a:r>
              <a:rPr lang="zh-CN" altLang="zh-CN" sz="2400"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项目公司三会一层：</a:t>
            </a:r>
            <a:endParaRPr lang="zh-CN" altLang="zh-CN" sz="2400" b="1"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a:p>
            <a:pPr indent="630555"/>
            <a:endParaRPr lang="en-US" altLang="zh-CN" sz="2400" dirty="0" smtClean="0">
              <a:latin typeface="微软雅黑" pitchFamily="34" charset="-122"/>
              <a:ea typeface="微软雅黑" pitchFamily="34" charset="-122"/>
            </a:endParaRPr>
          </a:p>
          <a:p>
            <a:pPr indent="630555"/>
            <a:r>
              <a:rPr lang="zh-CN" altLang="zh-CN" sz="2400" b="1" dirty="0" smtClean="0">
                <a:solidFill>
                  <a:srgbClr val="C00000"/>
                </a:solidFill>
                <a:latin typeface="微软雅黑" pitchFamily="34" charset="-122"/>
                <a:ea typeface="微软雅黑" pitchFamily="34" charset="-122"/>
              </a:rPr>
              <a:t>股东</a:t>
            </a:r>
            <a:r>
              <a:rPr lang="zh-CN" altLang="zh-CN" sz="2400" b="1" dirty="0">
                <a:solidFill>
                  <a:srgbClr val="C00000"/>
                </a:solidFill>
                <a:latin typeface="微软雅黑" pitchFamily="34" charset="-122"/>
                <a:ea typeface="微软雅黑" pitchFamily="34" charset="-122"/>
              </a:rPr>
              <a:t>会</a:t>
            </a:r>
            <a:r>
              <a:rPr lang="zh-CN" altLang="zh-CN" sz="2400" dirty="0">
                <a:latin typeface="微软雅黑" pitchFamily="34" charset="-122"/>
                <a:ea typeface="微软雅黑" pitchFamily="34" charset="-122"/>
              </a:rPr>
              <a:t>：设股东会，双方按照股权比例行使权力。</a:t>
            </a:r>
            <a:endParaRPr lang="zh-CN" altLang="zh-CN" sz="2400" dirty="0">
              <a:latin typeface="微软雅黑" pitchFamily="34" charset="-122"/>
              <a:ea typeface="微软雅黑" pitchFamily="34" charset="-122"/>
            </a:endParaRPr>
          </a:p>
          <a:p>
            <a:pPr indent="630555"/>
            <a:r>
              <a:rPr lang="zh-CN" altLang="zh-CN" sz="2400" b="1" dirty="0" smtClean="0">
                <a:solidFill>
                  <a:srgbClr val="C00000"/>
                </a:solidFill>
                <a:latin typeface="微软雅黑" pitchFamily="34" charset="-122"/>
                <a:ea typeface="微软雅黑" pitchFamily="34" charset="-122"/>
              </a:rPr>
              <a:t>董事会</a:t>
            </a:r>
            <a:r>
              <a:rPr lang="zh-CN" altLang="zh-CN" sz="2400" dirty="0">
                <a:latin typeface="微软雅黑" pitchFamily="34" charset="-122"/>
                <a:ea typeface="微软雅黑" pitchFamily="34" charset="-122"/>
              </a:rPr>
              <a:t>：合营公司按照《公司法》、《公司章程》的规定设立董事会（五名董事、其中马鞍山市江东控股委派三名），投资方委派二名，其中董事长为公司法定代表人，由马鞍山江东公司提名委派</a:t>
            </a:r>
            <a:r>
              <a:rPr lang="en-US" altLang="zh-CN" sz="2400" dirty="0">
                <a:latin typeface="微软雅黑" pitchFamily="34" charset="-122"/>
                <a:ea typeface="微软雅黑" pitchFamily="34" charset="-122"/>
              </a:rPr>
              <a:t>  </a:t>
            </a:r>
            <a:endParaRPr lang="zh-CN" altLang="zh-CN" sz="2400" dirty="0">
              <a:latin typeface="微软雅黑" pitchFamily="34" charset="-122"/>
              <a:ea typeface="微软雅黑" pitchFamily="34" charset="-122"/>
            </a:endParaRPr>
          </a:p>
          <a:p>
            <a:pPr indent="630555"/>
            <a:r>
              <a:rPr lang="zh-CN" altLang="zh-CN" sz="2400" b="1" dirty="0">
                <a:solidFill>
                  <a:srgbClr val="C00000"/>
                </a:solidFill>
                <a:latin typeface="微软雅黑" pitchFamily="34" charset="-122"/>
                <a:ea typeface="微软雅黑" pitchFamily="34" charset="-122"/>
              </a:rPr>
              <a:t>监事会</a:t>
            </a:r>
            <a:r>
              <a:rPr lang="zh-CN" altLang="zh-CN" sz="2400" dirty="0">
                <a:latin typeface="微软雅黑" pitchFamily="34" charset="-122"/>
                <a:ea typeface="微软雅黑" pitchFamily="34" charset="-122"/>
              </a:rPr>
              <a:t>：设监事</a:t>
            </a:r>
            <a:r>
              <a:rPr lang="en-US" altLang="zh-CN" sz="2400" dirty="0">
                <a:latin typeface="微软雅黑" pitchFamily="34" charset="-122"/>
                <a:ea typeface="微软雅黑" pitchFamily="34" charset="-122"/>
              </a:rPr>
              <a:t>1</a:t>
            </a:r>
            <a:r>
              <a:rPr lang="zh-CN" altLang="zh-CN" sz="2400" dirty="0">
                <a:latin typeface="微软雅黑" pitchFamily="34" charset="-122"/>
                <a:ea typeface="微软雅黑" pitchFamily="34" charset="-122"/>
              </a:rPr>
              <a:t>名</a:t>
            </a:r>
            <a:endParaRPr lang="zh-CN" altLang="zh-CN" sz="2400" dirty="0">
              <a:latin typeface="微软雅黑" pitchFamily="34" charset="-122"/>
              <a:ea typeface="微软雅黑" pitchFamily="34" charset="-122"/>
            </a:endParaRPr>
          </a:p>
          <a:p>
            <a:pPr indent="630555"/>
            <a:r>
              <a:rPr lang="zh-CN" altLang="zh-CN" sz="2400" b="1" dirty="0">
                <a:solidFill>
                  <a:srgbClr val="C00000"/>
                </a:solidFill>
                <a:latin typeface="微软雅黑" pitchFamily="34" charset="-122"/>
                <a:ea typeface="微软雅黑" pitchFamily="34" charset="-122"/>
              </a:rPr>
              <a:t>经理层</a:t>
            </a:r>
            <a:r>
              <a:rPr lang="zh-CN" altLang="zh-CN" sz="2400" dirty="0">
                <a:latin typeface="微软雅黑" pitchFamily="34" charset="-122"/>
                <a:ea typeface="微软雅黑" pitchFamily="34" charset="-122"/>
              </a:rPr>
              <a:t>：公司总经理由投资方委派，财务总监由政府方委派。</a:t>
            </a:r>
            <a:endParaRPr lang="zh-CN" altLang="zh-CN" sz="2400" dirty="0">
              <a:latin typeface="微软雅黑" pitchFamily="34" charset="-122"/>
              <a:ea typeface="微软雅黑" pitchFamily="34" charset="-122"/>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8869" y="404664"/>
            <a:ext cx="3744416" cy="769441"/>
          </a:xfrm>
          <a:prstGeom prst="rect">
            <a:avLst/>
          </a:prstGeom>
          <a:noFill/>
        </p:spPr>
        <p:txBody>
          <a:bodyPr wrap="square" rtlCol="0">
            <a:spAutoFit/>
          </a:bodyPr>
          <a:lstStyle/>
          <a:p>
            <a:r>
              <a:rPr lang="en-US" altLang="zh-CN"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PPP</a:t>
            </a:r>
            <a:r>
              <a:rPr lang="zh-CN" altLang="en-US"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运作模式</a:t>
            </a:r>
            <a:endParaRPr lang="zh-CN" altLang="en-US" sz="4400"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4" name="TextBox 3"/>
          <p:cNvSpPr txBox="1"/>
          <p:nvPr/>
        </p:nvSpPr>
        <p:spPr>
          <a:xfrm>
            <a:off x="2470770" y="1714636"/>
            <a:ext cx="3469382" cy="461665"/>
          </a:xfrm>
          <a:prstGeom prst="rect">
            <a:avLst/>
          </a:prstGeom>
          <a:noFill/>
        </p:spPr>
        <p:txBody>
          <a:bodyPr wrap="square" rtlCol="0">
            <a:spAutoFit/>
          </a:bodyPr>
          <a:lstStyle/>
          <a:p>
            <a:pPr algn="ctr"/>
            <a:r>
              <a:rPr lang="zh-CN" altLang="en-US" sz="2400"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项目公司组织结构图</a:t>
            </a:r>
            <a:endParaRPr lang="en-US" altLang="zh-CN" sz="2400" b="1"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6" name="流程图: 可选过程 5"/>
          <p:cNvSpPr/>
          <p:nvPr/>
        </p:nvSpPr>
        <p:spPr>
          <a:xfrm>
            <a:off x="3438625" y="2516521"/>
            <a:ext cx="1517607" cy="504056"/>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流程图: 可选过程 6"/>
          <p:cNvSpPr/>
          <p:nvPr/>
        </p:nvSpPr>
        <p:spPr>
          <a:xfrm>
            <a:off x="3440535" y="3380617"/>
            <a:ext cx="1517607" cy="504056"/>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流程图: 可选过程 7"/>
          <p:cNvSpPr/>
          <p:nvPr/>
        </p:nvSpPr>
        <p:spPr>
          <a:xfrm>
            <a:off x="3440535" y="4208709"/>
            <a:ext cx="1517607" cy="504056"/>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流程图: 可选过程 8"/>
          <p:cNvSpPr/>
          <p:nvPr/>
        </p:nvSpPr>
        <p:spPr>
          <a:xfrm>
            <a:off x="5748318" y="2948569"/>
            <a:ext cx="1517607" cy="504056"/>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3594044" y="2564903"/>
            <a:ext cx="1210588" cy="407291"/>
          </a:xfrm>
          <a:prstGeom prst="rect">
            <a:avLst/>
          </a:prstGeom>
        </p:spPr>
        <p:txBody>
          <a:bodyPr wrap="none">
            <a:spAutoFit/>
          </a:bodyPr>
          <a:lstStyle/>
          <a:p>
            <a:pPr marL="342900" lvl="0" indent="-342900"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股东大会</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1" name="矩形 10"/>
          <p:cNvSpPr/>
          <p:nvPr/>
        </p:nvSpPr>
        <p:spPr>
          <a:xfrm>
            <a:off x="3722284" y="3428999"/>
            <a:ext cx="954107" cy="407291"/>
          </a:xfrm>
          <a:prstGeom prst="rect">
            <a:avLst/>
          </a:prstGeom>
        </p:spPr>
        <p:txBody>
          <a:bodyPr wrap="none">
            <a:spAutoFit/>
          </a:bodyPr>
          <a:lstStyle/>
          <a:p>
            <a:pPr marL="342900" lvl="0" indent="-342900"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董事会</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2" name="矩形 11"/>
          <p:cNvSpPr/>
          <p:nvPr/>
        </p:nvSpPr>
        <p:spPr>
          <a:xfrm>
            <a:off x="6030067" y="2996951"/>
            <a:ext cx="954107" cy="407291"/>
          </a:xfrm>
          <a:prstGeom prst="rect">
            <a:avLst/>
          </a:prstGeom>
        </p:spPr>
        <p:txBody>
          <a:bodyPr wrap="none">
            <a:spAutoFit/>
          </a:bodyPr>
          <a:lstStyle/>
          <a:p>
            <a:pPr marL="342900" lvl="0" indent="-342900"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监事会</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13" name="矩形 12"/>
          <p:cNvSpPr/>
          <p:nvPr/>
        </p:nvSpPr>
        <p:spPr>
          <a:xfrm>
            <a:off x="3722284" y="4257091"/>
            <a:ext cx="954107" cy="407291"/>
          </a:xfrm>
          <a:prstGeom prst="rect">
            <a:avLst/>
          </a:prstGeom>
        </p:spPr>
        <p:txBody>
          <a:bodyPr wrap="none">
            <a:spAutoFit/>
          </a:bodyPr>
          <a:lstStyle/>
          <a:p>
            <a:pPr marL="342900" lvl="0" indent="-342900"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总经理</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cxnSp>
        <p:nvCxnSpPr>
          <p:cNvPr id="14" name="肘形连接符 13"/>
          <p:cNvCxnSpPr>
            <a:stCxn id="6" idx="2"/>
            <a:endCxn id="7" idx="0"/>
          </p:cNvCxnSpPr>
          <p:nvPr/>
        </p:nvCxnSpPr>
        <p:spPr>
          <a:xfrm rot="16200000" flipH="1">
            <a:off x="4018364" y="3199642"/>
            <a:ext cx="360040" cy="1910"/>
          </a:xfrm>
          <a:prstGeom prst="bentConnector3">
            <a:avLst/>
          </a:prstGeom>
        </p:spPr>
        <p:style>
          <a:lnRef idx="2">
            <a:schemeClr val="accent1"/>
          </a:lnRef>
          <a:fillRef idx="0">
            <a:schemeClr val="accent1"/>
          </a:fillRef>
          <a:effectRef idx="1">
            <a:schemeClr val="accent1"/>
          </a:effectRef>
          <a:fontRef idx="minor">
            <a:schemeClr val="tx1"/>
          </a:fontRef>
        </p:style>
      </p:cxnSp>
      <p:cxnSp>
        <p:nvCxnSpPr>
          <p:cNvPr id="15" name="直接连接符 14"/>
          <p:cNvCxnSpPr>
            <a:stCxn id="9" idx="1"/>
          </p:cNvCxnSpPr>
          <p:nvPr/>
        </p:nvCxnSpPr>
        <p:spPr>
          <a:xfrm flipH="1">
            <a:off x="4199339" y="3200597"/>
            <a:ext cx="154897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直接连接符 15"/>
          <p:cNvCxnSpPr>
            <a:stCxn id="7" idx="2"/>
            <a:endCxn id="8" idx="0"/>
          </p:cNvCxnSpPr>
          <p:nvPr/>
        </p:nvCxnSpPr>
        <p:spPr>
          <a:xfrm>
            <a:off x="4199339" y="3884673"/>
            <a:ext cx="0" cy="324036"/>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直接连接符 16"/>
          <p:cNvCxnSpPr/>
          <p:nvPr/>
        </p:nvCxnSpPr>
        <p:spPr>
          <a:xfrm>
            <a:off x="4204503" y="4712765"/>
            <a:ext cx="1" cy="210073"/>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肘形连接符 17"/>
          <p:cNvCxnSpPr>
            <a:endCxn id="21" idx="0"/>
          </p:cNvCxnSpPr>
          <p:nvPr/>
        </p:nvCxnSpPr>
        <p:spPr>
          <a:xfrm>
            <a:off x="2557678" y="4924189"/>
            <a:ext cx="3709746" cy="218503"/>
          </a:xfrm>
          <a:prstGeom prst="bentConnector2">
            <a:avLst/>
          </a:prstGeom>
        </p:spPr>
        <p:style>
          <a:lnRef idx="2">
            <a:schemeClr val="accent1"/>
          </a:lnRef>
          <a:fillRef idx="0">
            <a:schemeClr val="accent1"/>
          </a:fillRef>
          <a:effectRef idx="1">
            <a:schemeClr val="accent1"/>
          </a:effectRef>
          <a:fontRef idx="minor">
            <a:schemeClr val="tx1"/>
          </a:fontRef>
        </p:style>
      </p:cxnSp>
      <p:sp>
        <p:nvSpPr>
          <p:cNvPr id="19" name="流程图: 可选过程 18"/>
          <p:cNvSpPr/>
          <p:nvPr/>
        </p:nvSpPr>
        <p:spPr>
          <a:xfrm>
            <a:off x="1791509" y="5139262"/>
            <a:ext cx="1517607" cy="504056"/>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1826466" y="5175846"/>
            <a:ext cx="1440597" cy="430887"/>
          </a:xfrm>
          <a:prstGeom prst="rect">
            <a:avLst/>
          </a:prstGeom>
        </p:spPr>
        <p:txBody>
          <a:bodyPr wrap="square">
            <a:spAutoFit/>
          </a:bodyPr>
          <a:lstStyle/>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副总经理</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1" name="流程图: 可选过程 20"/>
          <p:cNvSpPr/>
          <p:nvPr/>
        </p:nvSpPr>
        <p:spPr>
          <a:xfrm>
            <a:off x="5508620" y="5142692"/>
            <a:ext cx="1517607" cy="504056"/>
          </a:xfrm>
          <a:prstGeom prst="flowChartAlternateProcess">
            <a:avLst/>
          </a:prstGeom>
          <a:solidFill>
            <a:srgbClr val="00B0F0"/>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5543577" y="5179276"/>
            <a:ext cx="1440597" cy="407291"/>
          </a:xfrm>
          <a:prstGeom prst="rect">
            <a:avLst/>
          </a:prstGeom>
        </p:spPr>
        <p:txBody>
          <a:bodyPr wrap="square">
            <a:spAutoFit/>
          </a:bodyPr>
          <a:lstStyle/>
          <a:p>
            <a:pPr marL="342900" lvl="0" indent="-342900" algn="ctr" fontAlgn="base">
              <a:lnSpc>
                <a:spcPct val="110000"/>
              </a:lnSpc>
              <a:spcBef>
                <a:spcPct val="0"/>
              </a:spcBef>
              <a:spcAft>
                <a:spcPct val="0"/>
              </a:spcAft>
            </a:pPr>
            <a:r>
              <a:rPr lang="zh-CN" altLang="en-US" sz="2000" b="1" kern="0" dirty="0" smtClean="0">
                <a:solidFill>
                  <a:srgbClr val="FFFF00"/>
                </a:solidFill>
                <a:effectLst>
                  <a:outerShdw blurRad="38100" dist="38100" dir="2700000" algn="tl">
                    <a:srgbClr val="000000">
                      <a:alpha val="43137"/>
                    </a:srgbClr>
                  </a:outerShdw>
                </a:effectLst>
                <a:latin typeface="微软雅黑" pitchFamily="34" charset="-122"/>
                <a:ea typeface="微软雅黑" pitchFamily="34" charset="-122"/>
              </a:rPr>
              <a:t>财务总监</a:t>
            </a:r>
            <a:endParaRPr lang="en-US" altLang="zh-CN" sz="2000" b="1" kern="0" dirty="0">
              <a:solidFill>
                <a:srgbClr val="FFFF00"/>
              </a:solidFill>
              <a:effectLst>
                <a:outerShdw blurRad="38100" dist="38100" dir="2700000" algn="tl">
                  <a:srgbClr val="000000">
                    <a:alpha val="43137"/>
                  </a:srgbClr>
                </a:outerShdw>
              </a:effectLst>
              <a:latin typeface="微软雅黑" pitchFamily="34" charset="-122"/>
              <a:ea typeface="微软雅黑" pitchFamily="34" charset="-122"/>
            </a:endParaRPr>
          </a:p>
        </p:txBody>
      </p:sp>
      <p:cxnSp>
        <p:nvCxnSpPr>
          <p:cNvPr id="23" name="直接连接符 22"/>
          <p:cNvCxnSpPr/>
          <p:nvPr/>
        </p:nvCxnSpPr>
        <p:spPr>
          <a:xfrm>
            <a:off x="2557678" y="4928403"/>
            <a:ext cx="1" cy="210073"/>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PPP</a:t>
            </a:r>
            <a:r>
              <a:rPr lang="zh-CN" altLang="en-US"/>
              <a:t>运作过程</a:t>
            </a:r>
            <a:endParaRPr lang="zh-CN" altLang="en-US"/>
          </a:p>
        </p:txBody>
      </p:sp>
      <p:sp>
        <p:nvSpPr>
          <p:cNvPr id="3" name="内容占位符 2"/>
          <p:cNvSpPr>
            <a:spLocks noGrp="1"/>
          </p:cNvSpPr>
          <p:nvPr>
            <p:ph idx="1"/>
          </p:nvPr>
        </p:nvSpPr>
        <p:spPr/>
        <p:txBody>
          <a:bodyPr>
            <a:normAutofit lnSpcReduction="10000"/>
          </a:bodyPr>
          <a:p>
            <a:endParaRPr lang="zh-CN" altLang="en-US" sz="2800"/>
          </a:p>
          <a:p>
            <a:endParaRPr lang="zh-CN" altLang="en-US" sz="2800"/>
          </a:p>
          <a:p>
            <a:r>
              <a:rPr lang="zh-CN" altLang="en-US" sz="2800" b="1">
                <a:latin typeface="微软雅黑" charset="0"/>
                <a:ea typeface="微软雅黑" charset="0"/>
              </a:rPr>
              <a:t>2014年11月，该项目发布招标公告进行招标</a:t>
            </a:r>
            <a:endParaRPr lang="zh-CN" altLang="en-US" sz="2800" b="1">
              <a:latin typeface="微软雅黑" charset="0"/>
              <a:ea typeface="微软雅黑" charset="0"/>
            </a:endParaRPr>
          </a:p>
          <a:p>
            <a:r>
              <a:rPr lang="zh-CN" altLang="en-US" sz="2800" b="1">
                <a:latin typeface="微软雅黑" charset="0"/>
                <a:ea typeface="微软雅黑" charset="0"/>
              </a:rPr>
              <a:t>共有4家投资人参与竞标</a:t>
            </a:r>
            <a:endParaRPr lang="zh-CN" altLang="en-US" sz="2800" b="1">
              <a:latin typeface="微软雅黑" charset="0"/>
              <a:ea typeface="微软雅黑" charset="0"/>
            </a:endParaRPr>
          </a:p>
          <a:p>
            <a:endParaRPr lang="zh-CN" altLang="en-US" sz="2800" b="1">
              <a:latin typeface="微软雅黑" charset="0"/>
              <a:ea typeface="微软雅黑" charset="0"/>
            </a:endParaRPr>
          </a:p>
          <a:p>
            <a:r>
              <a:rPr lang="zh-CN" altLang="en-US" sz="2800" b="1">
                <a:latin typeface="微软雅黑" charset="0"/>
                <a:ea typeface="微软雅黑" charset="0"/>
              </a:rPr>
              <a:t>最终中铁一局集团有限公司中标</a:t>
            </a:r>
            <a:endParaRPr lang="zh-CN" altLang="en-US" sz="2800" b="1">
              <a:latin typeface="微软雅黑" charset="0"/>
              <a:ea typeface="微软雅黑" charset="0"/>
            </a:endParaRPr>
          </a:p>
          <a:p>
            <a:endParaRPr lang="zh-CN" altLang="en-US" sz="2800" b="1">
              <a:latin typeface="微软雅黑" charset="0"/>
              <a:ea typeface="微软雅黑" charset="0"/>
            </a:endParaRPr>
          </a:p>
          <a:p>
            <a:r>
              <a:rPr lang="zh-CN" altLang="en-US" sz="2800" b="1">
                <a:latin typeface="微软雅黑" charset="0"/>
                <a:ea typeface="微软雅黑" charset="0"/>
              </a:rPr>
              <a:t>项目于2015年3月6日签订合同，4月30日正式交接运行。</a:t>
            </a:r>
            <a:endParaRPr lang="zh-CN" altLang="en-US" sz="2800" b="1">
              <a:latin typeface="微软雅黑" charset="0"/>
              <a:ea typeface="微软雅黑"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620688"/>
            <a:ext cx="5335259" cy="769441"/>
          </a:xfrm>
          <a:prstGeom prst="rect">
            <a:avLst/>
          </a:prstGeom>
          <a:noFill/>
        </p:spPr>
        <p:txBody>
          <a:bodyPr wrap="square" rtlCol="0">
            <a:spAutoFit/>
          </a:bodyPr>
          <a:lstStyle/>
          <a:p>
            <a:r>
              <a:rPr lang="zh-CN" altLang="en-US"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项目的亮点与不足</a:t>
            </a:r>
            <a:endParaRPr lang="zh-CN" altLang="en-US" sz="4400"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5" name="Rectangle 1"/>
          <p:cNvSpPr>
            <a:spLocks noChangeArrowheads="1"/>
          </p:cNvSpPr>
          <p:nvPr/>
        </p:nvSpPr>
        <p:spPr bwMode="auto">
          <a:xfrm>
            <a:off x="611560" y="1629876"/>
            <a:ext cx="8159201"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352425"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pPr lvl="0"/>
            <a:r>
              <a:rPr lang="en-US" altLang="zh-CN" sz="2400" dirty="0" smtClean="0">
                <a:latin typeface="微软雅黑" pitchFamily="34" charset="-122"/>
                <a:ea typeface="微软雅黑" pitchFamily="34" charset="-122"/>
              </a:rPr>
              <a:t>1</a:t>
            </a:r>
            <a:r>
              <a:rPr lang="zh-CN" altLang="zh-CN" sz="2400" dirty="0">
                <a:latin typeface="微软雅黑" pitchFamily="34" charset="-122"/>
                <a:ea typeface="微软雅黑" pitchFamily="34" charset="-122"/>
              </a:rPr>
              <a:t>、</a:t>
            </a:r>
            <a:r>
              <a:rPr lang="zh-CN" altLang="zh-CN" sz="2400" b="1" dirty="0">
                <a:solidFill>
                  <a:srgbClr val="C00000"/>
                </a:solidFill>
                <a:latin typeface="微软雅黑" pitchFamily="34" charset="-122"/>
                <a:ea typeface="微软雅黑" pitchFamily="34" charset="-122"/>
              </a:rPr>
              <a:t>项目融资贷款采用招标</a:t>
            </a:r>
            <a:r>
              <a:rPr lang="zh-CN" altLang="zh-CN" sz="2400" b="1" dirty="0" smtClean="0">
                <a:solidFill>
                  <a:srgbClr val="C00000"/>
                </a:solidFill>
                <a:latin typeface="微软雅黑" pitchFamily="34" charset="-122"/>
                <a:ea typeface="微软雅黑" pitchFamily="34" charset="-122"/>
              </a:rPr>
              <a:t>方式</a:t>
            </a:r>
            <a:r>
              <a:rPr lang="zh-CN" altLang="en-US" sz="2400" b="1" dirty="0" smtClean="0">
                <a:solidFill>
                  <a:srgbClr val="C00000"/>
                </a:solidFill>
                <a:latin typeface="微软雅黑" pitchFamily="34" charset="-122"/>
                <a:ea typeface="微软雅黑" pitchFamily="34" charset="-122"/>
              </a:rPr>
              <a:t>：</a:t>
            </a:r>
            <a:r>
              <a:rPr lang="zh-CN" altLang="zh-CN" sz="2400" dirty="0" smtClean="0">
                <a:latin typeface="微软雅黑" pitchFamily="34" charset="-122"/>
                <a:ea typeface="微软雅黑" pitchFamily="34" charset="-122"/>
              </a:rPr>
              <a:t>共有</a:t>
            </a:r>
            <a:r>
              <a:rPr lang="en-US" altLang="zh-CN" sz="2400" dirty="0">
                <a:latin typeface="微软雅黑" pitchFamily="34" charset="-122"/>
                <a:ea typeface="微软雅黑" pitchFamily="34" charset="-122"/>
              </a:rPr>
              <a:t>9</a:t>
            </a:r>
            <a:r>
              <a:rPr lang="zh-CN" altLang="zh-CN" sz="2400" dirty="0">
                <a:latin typeface="微软雅黑" pitchFamily="34" charset="-122"/>
                <a:ea typeface="微软雅黑" pitchFamily="34" charset="-122"/>
              </a:rPr>
              <a:t>家银行应标，最终融资利率在基准利率基础上下浮了</a:t>
            </a:r>
            <a:r>
              <a:rPr lang="en-US" altLang="zh-CN" sz="2400" dirty="0">
                <a:latin typeface="微软雅黑" pitchFamily="34" charset="-122"/>
                <a:ea typeface="微软雅黑" pitchFamily="34" charset="-122"/>
              </a:rPr>
              <a:t>10%</a:t>
            </a:r>
            <a:r>
              <a:rPr lang="zh-CN" altLang="zh-CN" sz="2400" dirty="0" smtClean="0">
                <a:latin typeface="微软雅黑" pitchFamily="34" charset="-122"/>
                <a:ea typeface="微软雅黑" pitchFamily="34" charset="-122"/>
              </a:rPr>
              <a:t>。</a:t>
            </a:r>
            <a:endParaRPr lang="en-US" altLang="zh-CN" sz="2400" dirty="0" smtClean="0">
              <a:latin typeface="微软雅黑" pitchFamily="34" charset="-122"/>
              <a:ea typeface="微软雅黑" pitchFamily="34" charset="-122"/>
            </a:endParaRPr>
          </a:p>
          <a:p>
            <a:pPr lvl="0"/>
            <a:r>
              <a:rPr lang="zh-CN" altLang="zh-CN" sz="2400" dirty="0" smtClean="0">
                <a:latin typeface="微软雅黑" pitchFamily="34" charset="-122"/>
                <a:ea typeface="微软雅黑" pitchFamily="34" charset="-122"/>
              </a:rPr>
              <a:t>原因</a:t>
            </a:r>
            <a:r>
              <a:rPr lang="zh-CN" altLang="zh-CN" sz="2400" dirty="0">
                <a:latin typeface="微软雅黑" pitchFamily="34" charset="-122"/>
                <a:ea typeface="微软雅黑" pitchFamily="34" charset="-122"/>
              </a:rPr>
              <a:t>：财政部首批示范项目、合资双方的良好信誉、马鞍山政府的诚实信用。</a:t>
            </a:r>
            <a:endParaRPr lang="zh-CN" altLang="zh-CN" sz="2400" dirty="0">
              <a:latin typeface="微软雅黑" pitchFamily="34" charset="-122"/>
              <a:ea typeface="微软雅黑" pitchFamily="34" charset="-122"/>
            </a:endParaRPr>
          </a:p>
          <a:p>
            <a:pPr lvl="0"/>
            <a:endParaRPr lang="en-US" altLang="zh-CN" sz="2400" dirty="0" smtClean="0">
              <a:latin typeface="微软雅黑" pitchFamily="34" charset="-122"/>
              <a:ea typeface="微软雅黑" pitchFamily="34" charset="-122"/>
            </a:endParaRPr>
          </a:p>
          <a:p>
            <a:pPr lvl="0"/>
            <a:r>
              <a:rPr lang="en-US" altLang="zh-CN" sz="2400" dirty="0" smtClean="0">
                <a:latin typeface="微软雅黑" pitchFamily="34" charset="-122"/>
                <a:ea typeface="微软雅黑" pitchFamily="34" charset="-122"/>
              </a:rPr>
              <a:t>2</a:t>
            </a:r>
            <a:r>
              <a:rPr lang="zh-CN" altLang="en-US" sz="2400" dirty="0" smtClean="0">
                <a:latin typeface="微软雅黑" pitchFamily="34" charset="-122"/>
                <a:ea typeface="微软雅黑" pitchFamily="34" charset="-122"/>
              </a:rPr>
              <a:t>、</a:t>
            </a:r>
            <a:r>
              <a:rPr lang="zh-CN" altLang="zh-CN" sz="2400" b="1" dirty="0" smtClean="0">
                <a:solidFill>
                  <a:srgbClr val="C00000"/>
                </a:solidFill>
                <a:latin typeface="微软雅黑" pitchFamily="34" charset="-122"/>
                <a:ea typeface="微软雅黑" pitchFamily="34" charset="-122"/>
              </a:rPr>
              <a:t>采用</a:t>
            </a:r>
            <a:r>
              <a:rPr lang="zh-CN" altLang="zh-CN" sz="2400" b="1" dirty="0">
                <a:solidFill>
                  <a:srgbClr val="C00000"/>
                </a:solidFill>
                <a:latin typeface="微软雅黑" pitchFamily="34" charset="-122"/>
                <a:ea typeface="微软雅黑" pitchFamily="34" charset="-122"/>
              </a:rPr>
              <a:t>了托管运营方式：</a:t>
            </a:r>
            <a:r>
              <a:rPr lang="zh-CN" altLang="zh-CN" sz="2400" dirty="0">
                <a:latin typeface="微软雅黑" pitchFamily="34" charset="-122"/>
                <a:ea typeface="微软雅黑" pitchFamily="34" charset="-122"/>
              </a:rPr>
              <a:t>中标的投资人中铁一局在马鞍山当地还有一座污水厂，该项目的运营管理是托管给那个项目公司的，管理人员、运营人员均可共用，许多资源可以共享，但运营责任明晰。</a:t>
            </a:r>
            <a:endParaRPr lang="zh-CN" altLang="zh-CN" sz="2400" dirty="0">
              <a:latin typeface="微软雅黑" pitchFamily="34" charset="-122"/>
              <a:ea typeface="微软雅黑" pitchFamily="34" charset="-122"/>
            </a:endParaRPr>
          </a:p>
          <a:p>
            <a:pPr lvl="0"/>
            <a:endParaRPr lang="en-US" altLang="zh-CN" sz="2400" dirty="0" smtClean="0">
              <a:latin typeface="微软雅黑" pitchFamily="34" charset="-122"/>
              <a:ea typeface="微软雅黑" pitchFamily="34" charset="-122"/>
            </a:endParaRPr>
          </a:p>
          <a:p>
            <a:pPr lvl="0"/>
            <a:r>
              <a:rPr lang="en-US" altLang="zh-CN" sz="2400" dirty="0" smtClean="0">
                <a:latin typeface="微软雅黑" pitchFamily="34" charset="-122"/>
                <a:ea typeface="微软雅黑" pitchFamily="34" charset="-122"/>
              </a:rPr>
              <a:t>3</a:t>
            </a:r>
            <a:r>
              <a:rPr lang="zh-CN" altLang="en-US" sz="2400" dirty="0" smtClean="0">
                <a:latin typeface="微软雅黑" pitchFamily="34" charset="-122"/>
                <a:ea typeface="微软雅黑" pitchFamily="34" charset="-122"/>
              </a:rPr>
              <a:t>、</a:t>
            </a:r>
            <a:r>
              <a:rPr lang="zh-CN" altLang="zh-CN" sz="2400" b="1" dirty="0" smtClean="0">
                <a:solidFill>
                  <a:srgbClr val="C00000"/>
                </a:solidFill>
                <a:latin typeface="微软雅黑" pitchFamily="34" charset="-122"/>
                <a:ea typeface="微软雅黑" pitchFamily="34" charset="-122"/>
              </a:rPr>
              <a:t>不足</a:t>
            </a:r>
            <a:r>
              <a:rPr lang="zh-CN" altLang="zh-CN" sz="2400" b="1" dirty="0">
                <a:solidFill>
                  <a:srgbClr val="C00000"/>
                </a:solidFill>
                <a:latin typeface="微软雅黑" pitchFamily="34" charset="-122"/>
                <a:ea typeface="微软雅黑" pitchFamily="34" charset="-122"/>
              </a:rPr>
              <a:t>：</a:t>
            </a:r>
            <a:r>
              <a:rPr lang="zh-CN" altLang="zh-CN" sz="2400" dirty="0">
                <a:latin typeface="微软雅黑" pitchFamily="34" charset="-122"/>
                <a:ea typeface="微软雅黑" pitchFamily="34" charset="-122"/>
              </a:rPr>
              <a:t>项目运作较早，政府方占</a:t>
            </a:r>
            <a:r>
              <a:rPr lang="en-US" altLang="zh-CN" sz="2400" dirty="0">
                <a:latin typeface="微软雅黑" pitchFamily="34" charset="-122"/>
                <a:ea typeface="微软雅黑" pitchFamily="34" charset="-122"/>
              </a:rPr>
              <a:t>51%</a:t>
            </a:r>
            <a:r>
              <a:rPr lang="zh-CN" altLang="zh-CN" sz="2400" dirty="0">
                <a:latin typeface="微软雅黑" pitchFamily="34" charset="-122"/>
                <a:ea typeface="微软雅黑" pitchFamily="34" charset="-122"/>
              </a:rPr>
              <a:t>股份，不符合后来财政部的文件精神，后政府方将</a:t>
            </a:r>
            <a:r>
              <a:rPr lang="en-US" altLang="zh-CN" sz="2400" dirty="0">
                <a:latin typeface="微软雅黑" pitchFamily="34" charset="-122"/>
                <a:ea typeface="微软雅黑" pitchFamily="34" charset="-122"/>
              </a:rPr>
              <a:t>3%</a:t>
            </a:r>
            <a:r>
              <a:rPr lang="zh-CN" altLang="zh-CN" sz="2400" dirty="0">
                <a:latin typeface="微软雅黑" pitchFamily="34" charset="-122"/>
                <a:ea typeface="微软雅黑" pitchFamily="34" charset="-122"/>
              </a:rPr>
              <a:t>股份转让给了其他公司。</a:t>
            </a:r>
            <a:endParaRPr lang="zh-CN" altLang="zh-CN" sz="2400" dirty="0">
              <a:latin typeface="微软雅黑" pitchFamily="34" charset="-122"/>
              <a:ea typeface="微软雅黑" pitchFamily="34" charset="-122"/>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11560" y="620688"/>
            <a:ext cx="5335259" cy="769441"/>
          </a:xfrm>
          <a:prstGeom prst="rect">
            <a:avLst/>
          </a:prstGeom>
          <a:noFill/>
        </p:spPr>
        <p:txBody>
          <a:bodyPr wrap="square" rtlCol="0">
            <a:spAutoFit/>
          </a:bodyPr>
          <a:lstStyle/>
          <a:p>
            <a:r>
              <a:rPr lang="zh-CN" altLang="en-US" sz="4400" b="1" dirty="0" smtClean="0">
                <a:solidFill>
                  <a:srgbClr val="7030A0"/>
                </a:solidFill>
                <a:effectLst>
                  <a:outerShdw blurRad="38100" dist="38100" dir="2700000" algn="tl">
                    <a:srgbClr val="000000">
                      <a:alpha val="43137"/>
                    </a:srgbClr>
                  </a:outerShdw>
                </a:effectLst>
                <a:latin typeface="微软雅黑" pitchFamily="34" charset="-122"/>
                <a:ea typeface="微软雅黑" pitchFamily="34" charset="-122"/>
              </a:rPr>
              <a:t>项目运营的效果</a:t>
            </a:r>
            <a:endParaRPr lang="zh-CN" altLang="en-US" sz="4400" b="1" dirty="0">
              <a:solidFill>
                <a:srgbClr val="7030A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5" name="Rectangle 1"/>
          <p:cNvSpPr>
            <a:spLocks noChangeArrowheads="1"/>
          </p:cNvSpPr>
          <p:nvPr/>
        </p:nvSpPr>
        <p:spPr bwMode="auto">
          <a:xfrm>
            <a:off x="779484" y="2429652"/>
            <a:ext cx="6624736"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indent="352425" fontAlgn="base">
              <a:spcBef>
                <a:spcPct val="0"/>
              </a:spcBef>
              <a:spcAft>
                <a:spcPct val="0"/>
              </a:spcAft>
              <a:defRPr>
                <a:solidFill>
                  <a:schemeClr val="tx1"/>
                </a:solidFill>
                <a:latin typeface="Arial" pitchFamily="34" charset="0"/>
                <a:ea typeface="宋体" pitchFamily="2" charset="-122"/>
                <a:cs typeface="宋体" pitchFamily="2" charset="-122"/>
              </a:defRPr>
            </a:lvl1pPr>
            <a:lvl2pPr fontAlgn="base">
              <a:spcBef>
                <a:spcPct val="0"/>
              </a:spcBef>
              <a:spcAft>
                <a:spcPct val="0"/>
              </a:spcAft>
              <a:defRPr>
                <a:solidFill>
                  <a:schemeClr val="tx1"/>
                </a:solidFill>
                <a:latin typeface="Arial" pitchFamily="34" charset="0"/>
                <a:ea typeface="宋体" pitchFamily="2" charset="-122"/>
                <a:cs typeface="宋体" pitchFamily="2" charset="-122"/>
              </a:defRPr>
            </a:lvl2pPr>
            <a:lvl3pPr fontAlgn="base">
              <a:spcBef>
                <a:spcPct val="0"/>
              </a:spcBef>
              <a:spcAft>
                <a:spcPct val="0"/>
              </a:spcAft>
              <a:defRPr>
                <a:solidFill>
                  <a:schemeClr val="tx1"/>
                </a:solidFill>
                <a:latin typeface="Arial" pitchFamily="34" charset="0"/>
                <a:ea typeface="宋体" pitchFamily="2" charset="-122"/>
                <a:cs typeface="宋体" pitchFamily="2" charset="-122"/>
              </a:defRPr>
            </a:lvl3pPr>
            <a:lvl4pPr fontAlgn="base">
              <a:spcBef>
                <a:spcPct val="0"/>
              </a:spcBef>
              <a:spcAft>
                <a:spcPct val="0"/>
              </a:spcAft>
              <a:defRPr>
                <a:solidFill>
                  <a:schemeClr val="tx1"/>
                </a:solidFill>
                <a:latin typeface="Arial" pitchFamily="34" charset="0"/>
                <a:ea typeface="宋体" pitchFamily="2" charset="-122"/>
                <a:cs typeface="宋体" pitchFamily="2" charset="-122"/>
              </a:defRPr>
            </a:lvl4pPr>
            <a:lvl5pPr fontAlgn="base">
              <a:spcBef>
                <a:spcPct val="0"/>
              </a:spcBef>
              <a:spcAft>
                <a:spcPct val="0"/>
              </a:spcAft>
              <a:defRPr>
                <a:solidFill>
                  <a:schemeClr val="tx1"/>
                </a:solidFill>
                <a:latin typeface="Arial" pitchFamily="34" charset="0"/>
                <a:ea typeface="宋体" pitchFamily="2" charset="-122"/>
                <a:cs typeface="宋体" pitchFamily="2" charset="-122"/>
              </a:defRPr>
            </a:lvl5pPr>
            <a:lvl6pPr fontAlgn="base">
              <a:spcBef>
                <a:spcPct val="0"/>
              </a:spcBef>
              <a:spcAft>
                <a:spcPct val="0"/>
              </a:spcAft>
              <a:defRPr>
                <a:solidFill>
                  <a:schemeClr val="tx1"/>
                </a:solidFill>
                <a:latin typeface="Arial" pitchFamily="34" charset="0"/>
                <a:ea typeface="宋体" pitchFamily="2" charset="-122"/>
                <a:cs typeface="宋体" pitchFamily="2" charset="-122"/>
              </a:defRPr>
            </a:lvl6pPr>
            <a:lvl7pPr fontAlgn="base">
              <a:spcBef>
                <a:spcPct val="0"/>
              </a:spcBef>
              <a:spcAft>
                <a:spcPct val="0"/>
              </a:spcAft>
              <a:defRPr>
                <a:solidFill>
                  <a:schemeClr val="tx1"/>
                </a:solidFill>
                <a:latin typeface="Arial" pitchFamily="34" charset="0"/>
                <a:ea typeface="宋体" pitchFamily="2" charset="-122"/>
                <a:cs typeface="宋体" pitchFamily="2" charset="-122"/>
              </a:defRPr>
            </a:lvl7pPr>
            <a:lvl8pPr fontAlgn="base">
              <a:spcBef>
                <a:spcPct val="0"/>
              </a:spcBef>
              <a:spcAft>
                <a:spcPct val="0"/>
              </a:spcAft>
              <a:defRPr>
                <a:solidFill>
                  <a:schemeClr val="tx1"/>
                </a:solidFill>
                <a:latin typeface="Arial" pitchFamily="34" charset="0"/>
                <a:ea typeface="宋体" pitchFamily="2" charset="-122"/>
                <a:cs typeface="宋体" pitchFamily="2" charset="-122"/>
              </a:defRPr>
            </a:lvl8pPr>
            <a:lvl9pPr fontAlgn="base">
              <a:spcBef>
                <a:spcPct val="0"/>
              </a:spcBef>
              <a:spcAft>
                <a:spcPct val="0"/>
              </a:spcAft>
              <a:defRPr>
                <a:solidFill>
                  <a:schemeClr val="tx1"/>
                </a:solidFill>
                <a:latin typeface="Arial" pitchFamily="34" charset="0"/>
                <a:ea typeface="宋体" pitchFamily="2" charset="-122"/>
                <a:cs typeface="宋体" pitchFamily="2" charset="-122"/>
              </a:defRPr>
            </a:lvl9pPr>
          </a:lstStyle>
          <a:p>
            <a:r>
              <a:rPr lang="en-US" altLang="zh-CN" sz="2400" dirty="0" smtClean="0">
                <a:latin typeface="微软雅黑" pitchFamily="34" charset="-122"/>
                <a:ea typeface="微软雅黑" pitchFamily="34" charset="-122"/>
              </a:rPr>
              <a:t>1</a:t>
            </a:r>
            <a:r>
              <a:rPr lang="zh-CN" altLang="zh-CN" sz="2400" dirty="0">
                <a:latin typeface="微软雅黑" pitchFamily="34" charset="-122"/>
                <a:ea typeface="微软雅黑" pitchFamily="34" charset="-122"/>
              </a:rPr>
              <a:t>、出水水质稳定达标（排查异常进水水质）</a:t>
            </a:r>
            <a:endParaRPr lang="zh-CN" altLang="zh-CN" sz="2400" dirty="0">
              <a:latin typeface="微软雅黑" pitchFamily="34" charset="-122"/>
              <a:ea typeface="微软雅黑" pitchFamily="34" charset="-122"/>
            </a:endParaRPr>
          </a:p>
          <a:p>
            <a:endParaRPr lang="en-US" altLang="zh-CN" sz="2400" dirty="0" smtClean="0">
              <a:latin typeface="微软雅黑" pitchFamily="34" charset="-122"/>
              <a:ea typeface="微软雅黑" pitchFamily="34" charset="-122"/>
            </a:endParaRPr>
          </a:p>
          <a:p>
            <a:r>
              <a:rPr lang="en-US" altLang="zh-CN" sz="2400" dirty="0" smtClean="0">
                <a:latin typeface="微软雅黑" pitchFamily="34" charset="-122"/>
                <a:ea typeface="微软雅黑" pitchFamily="34" charset="-122"/>
              </a:rPr>
              <a:t>2</a:t>
            </a:r>
            <a:r>
              <a:rPr lang="zh-CN" altLang="zh-CN" sz="2400" dirty="0">
                <a:latin typeface="微软雅黑" pitchFamily="34" charset="-122"/>
                <a:ea typeface="微软雅黑" pitchFamily="34" charset="-122"/>
              </a:rPr>
              <a:t>、厂容厂貌的良好变化</a:t>
            </a:r>
            <a:endParaRPr lang="zh-CN" altLang="zh-CN" sz="2400" dirty="0">
              <a:latin typeface="微软雅黑" pitchFamily="34" charset="-122"/>
              <a:ea typeface="微软雅黑" pitchFamily="34" charset="-122"/>
            </a:endParaRPr>
          </a:p>
          <a:p>
            <a:endParaRPr lang="en-US" altLang="zh-CN" sz="2400" dirty="0" smtClean="0">
              <a:latin typeface="微软雅黑" pitchFamily="34" charset="-122"/>
              <a:ea typeface="微软雅黑" pitchFamily="34" charset="-122"/>
            </a:endParaRPr>
          </a:p>
          <a:p>
            <a:r>
              <a:rPr lang="en-US" altLang="zh-CN" sz="2400" dirty="0" smtClean="0">
                <a:latin typeface="微软雅黑" pitchFamily="34" charset="-122"/>
                <a:ea typeface="微软雅黑" pitchFamily="34" charset="-122"/>
              </a:rPr>
              <a:t>3</a:t>
            </a:r>
            <a:r>
              <a:rPr lang="zh-CN" altLang="zh-CN" sz="2400" dirty="0">
                <a:latin typeface="微软雅黑" pitchFamily="34" charset="-122"/>
                <a:ea typeface="微软雅黑" pitchFamily="34" charset="-122"/>
              </a:rPr>
              <a:t>、运营成本降低（电耗、药耗）</a:t>
            </a:r>
            <a:endParaRPr lang="zh-CN" altLang="zh-CN" sz="2400" dirty="0">
              <a:latin typeface="微软雅黑" pitchFamily="34" charset="-122"/>
              <a:ea typeface="微软雅黑" pitchFamily="34" charset="-122"/>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PPP</a:t>
            </a:r>
            <a:r>
              <a:rPr lang="zh-CN" altLang="en-US"/>
              <a:t>项目实务操作注意事项</a:t>
            </a:r>
            <a:endParaRPr lang="zh-CN" altLang="en-US"/>
          </a:p>
        </p:txBody>
      </p:sp>
      <p:sp>
        <p:nvSpPr>
          <p:cNvPr id="3" name="内容占位符 2"/>
          <p:cNvSpPr>
            <a:spLocks noGrp="1"/>
          </p:cNvSpPr>
          <p:nvPr>
            <p:ph idx="1"/>
          </p:nvPr>
        </p:nvSpPr>
        <p:spPr/>
        <p:txBody>
          <a:bodyPr>
            <a:normAutofit fontScale="90000" lnSpcReduction="20000"/>
          </a:bodyPr>
          <a:p>
            <a:pPr marL="0" indent="0">
              <a:buNone/>
            </a:pPr>
            <a:r>
              <a:rPr lang="zh-CN" altLang="en-US" sz="2400" b="1"/>
              <a:t>1、程序合法：</a:t>
            </a:r>
            <a:endParaRPr lang="zh-CN" altLang="en-US" sz="2400">
              <a:latin typeface="微软雅黑" charset="0"/>
              <a:ea typeface="微软雅黑" charset="0"/>
            </a:endParaRPr>
          </a:p>
          <a:p>
            <a:pPr marL="0" indent="0">
              <a:buNone/>
            </a:pPr>
            <a:r>
              <a:rPr lang="zh-CN" altLang="en-US" sz="2400" b="1"/>
              <a:t>是否进行资格预审</a:t>
            </a:r>
            <a:r>
              <a:rPr lang="zh-CN" altLang="en-US" sz="2400"/>
              <a:t>（按113、215均应有，按214推定应可不审。根据财政部网站相关负责人关于此文的解释，应审；根据财政部去年在昆明的培训，国库司采购一处龚亮的培训PPT，应强制资格预审。结论：必须资格预审）</a:t>
            </a:r>
            <a:endParaRPr lang="zh-CN" altLang="en-US" sz="2400"/>
          </a:p>
          <a:p>
            <a:pPr marL="0" indent="0">
              <a:buNone/>
            </a:pPr>
            <a:r>
              <a:rPr lang="zh-CN" altLang="en-US" sz="2400" b="1"/>
              <a:t>是否进行招标？</a:t>
            </a:r>
            <a:r>
              <a:rPr lang="zh-CN" altLang="en-US" sz="2400"/>
              <a:t>（招投标实施条例第九条（三）已通过招标方式选定的特许经营项目投资人依法能够自行建设、生产或者提供； ）</a:t>
            </a:r>
            <a:endParaRPr lang="zh-CN" altLang="en-US" sz="2400"/>
          </a:p>
          <a:p>
            <a:pPr marL="0" indent="0">
              <a:buNone/>
            </a:pPr>
            <a:endParaRPr lang="zh-CN" altLang="en-US" sz="2400"/>
          </a:p>
          <a:p>
            <a:pPr marL="0" indent="0">
              <a:buNone/>
            </a:pPr>
            <a:r>
              <a:rPr lang="zh-CN" altLang="en-US" sz="2400" b="1"/>
              <a:t>2、必须入PPP库</a:t>
            </a:r>
            <a:endParaRPr lang="zh-CN" altLang="en-US" sz="2400" b="1"/>
          </a:p>
          <a:p>
            <a:pPr marL="0" indent="0">
              <a:buNone/>
            </a:pPr>
            <a:r>
              <a:rPr lang="zh-CN" altLang="en-US" sz="2400" b="1"/>
              <a:t>3、必须进行实施方案的编制、物有所值评价、财政可承受能力评价</a:t>
            </a:r>
            <a:endParaRPr lang="zh-CN" altLang="en-US" sz="2400" b="1"/>
          </a:p>
          <a:p>
            <a:pPr marL="0" indent="0">
              <a:buNone/>
            </a:pPr>
            <a:r>
              <a:rPr lang="zh-CN" altLang="en-US" sz="2400" b="1"/>
              <a:t>4、项目付费需列入财政预算、人大通过</a:t>
            </a:r>
            <a:endParaRPr lang="zh-CN" altLang="en-US" sz="2400" b="1"/>
          </a:p>
          <a:p>
            <a:pPr marL="0" indent="0">
              <a:buNone/>
            </a:pPr>
            <a:r>
              <a:rPr lang="zh-CN" altLang="en-US" sz="2400" b="1"/>
              <a:t>5、10%上限：</a:t>
            </a:r>
            <a:endParaRPr lang="zh-CN" altLang="en-US" sz="2400" b="1"/>
          </a:p>
          <a:p>
            <a:pPr marL="0" indent="0">
              <a:buNone/>
            </a:pPr>
            <a:r>
              <a:rPr lang="zh-CN" altLang="en-US" sz="2400"/>
              <a:t>所有当期实施的PPP项目付费不超过政府一般预算支出的10%</a:t>
            </a:r>
            <a:endParaRPr lang="zh-CN" altLang="en-US" sz="2400"/>
          </a:p>
          <a:p>
            <a:pPr marL="0" indent="0">
              <a:buNone/>
            </a:pPr>
            <a:endParaRPr lang="zh-CN" altLang="en-US" sz="2400">
              <a:latin typeface="微软雅黑" charset="0"/>
              <a:ea typeface="微软雅黑"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PPP</a:t>
            </a:r>
            <a:r>
              <a:rPr lang="zh-CN" altLang="en-US"/>
              <a:t>项目经验分享</a:t>
            </a:r>
            <a:endParaRPr lang="zh-CN" altLang="en-US"/>
          </a:p>
        </p:txBody>
      </p:sp>
      <p:sp>
        <p:nvSpPr>
          <p:cNvPr id="3" name="内容占位符 2"/>
          <p:cNvSpPr>
            <a:spLocks noGrp="1"/>
          </p:cNvSpPr>
          <p:nvPr>
            <p:ph idx="1"/>
          </p:nvPr>
        </p:nvSpPr>
        <p:spPr/>
        <p:txBody>
          <a:bodyPr>
            <a:normAutofit/>
          </a:bodyPr>
          <a:p>
            <a:pPr marL="0" indent="0">
              <a:buNone/>
            </a:pPr>
            <a:endParaRPr lang="zh-CN" altLang="en-US" sz="2400">
              <a:latin typeface="微软雅黑" charset="0"/>
              <a:ea typeface="微软雅黑" charset="0"/>
            </a:endParaRPr>
          </a:p>
          <a:p>
            <a:pPr marL="0" indent="0">
              <a:buNone/>
            </a:pPr>
            <a:r>
              <a:rPr lang="zh-CN" altLang="en-US" sz="2400">
                <a:latin typeface="微软雅黑" charset="0"/>
                <a:ea typeface="微软雅黑" charset="0"/>
              </a:rPr>
              <a:t>快速推进项目</a:t>
            </a:r>
            <a:endParaRPr lang="zh-CN" altLang="en-US" sz="2400">
              <a:latin typeface="微软雅黑" charset="0"/>
              <a:ea typeface="微软雅黑" charset="0"/>
            </a:endParaRPr>
          </a:p>
          <a:p>
            <a:pPr marL="0" indent="0">
              <a:buNone/>
            </a:pPr>
            <a:r>
              <a:rPr lang="zh-CN" altLang="en-US" sz="2400">
                <a:latin typeface="微软雅黑" charset="0"/>
                <a:ea typeface="微软雅黑" charset="0"/>
              </a:rPr>
              <a:t>      1、成立领导小组和工作小组（领导、协调</a:t>
            </a:r>
            <a:r>
              <a:rPr lang="zh-CN" altLang="en-US" sz="2400">
                <a:latin typeface="微软雅黑" charset="0"/>
                <a:ea typeface="微软雅黑" charset="0"/>
              </a:rPr>
              <a:t>）</a:t>
            </a:r>
            <a:endParaRPr lang="zh-CN" altLang="en-US" sz="2400">
              <a:latin typeface="微软雅黑" charset="0"/>
              <a:ea typeface="微软雅黑" charset="0"/>
            </a:endParaRPr>
          </a:p>
          <a:p>
            <a:pPr marL="0" indent="0">
              <a:buNone/>
            </a:pPr>
            <a:r>
              <a:rPr lang="zh-CN" altLang="en-US" sz="2400">
                <a:latin typeface="微软雅黑" charset="0"/>
                <a:ea typeface="微软雅黑" charset="0"/>
              </a:rPr>
              <a:t>      2、项目识别、项目准备扎实（筛选、前期论证、2个评价等）</a:t>
            </a:r>
            <a:endParaRPr lang="zh-CN" altLang="en-US" sz="2400">
              <a:latin typeface="微软雅黑" charset="0"/>
              <a:ea typeface="微软雅黑" charset="0"/>
            </a:endParaRPr>
          </a:p>
          <a:p>
            <a:pPr marL="0" indent="0">
              <a:buNone/>
            </a:pPr>
            <a:r>
              <a:rPr lang="zh-CN" altLang="en-US" sz="2400">
                <a:latin typeface="微软雅黑" charset="0"/>
                <a:ea typeface="微软雅黑" charset="0"/>
              </a:rPr>
              <a:t>      3、咨询公司（丰富经验和业绩的公司、团队）</a:t>
            </a:r>
            <a:endParaRPr lang="zh-CN" altLang="en-US" sz="2400">
              <a:latin typeface="微软雅黑" charset="0"/>
              <a:ea typeface="微软雅黑" charset="0"/>
            </a:endParaRPr>
          </a:p>
          <a:p>
            <a:pPr marL="0" indent="0">
              <a:buNone/>
            </a:pPr>
            <a:r>
              <a:rPr lang="zh-CN" altLang="en-US" sz="2400">
                <a:latin typeface="微软雅黑" charset="0"/>
                <a:ea typeface="微软雅黑" charset="0"/>
              </a:rPr>
              <a:t>           协助政府理解PPP、方案制定、难题化解</a:t>
            </a:r>
            <a:endParaRPr lang="zh-CN" altLang="en-US" sz="2400">
              <a:latin typeface="微软雅黑" charset="0"/>
              <a:ea typeface="微软雅黑" charset="0"/>
            </a:endParaRPr>
          </a:p>
          <a:p>
            <a:pPr marL="0" indent="0">
              <a:buNone/>
            </a:pPr>
            <a:r>
              <a:rPr lang="zh-CN" altLang="en-US" sz="2400">
                <a:latin typeface="微软雅黑" charset="0"/>
                <a:ea typeface="微软雅黑" charset="0"/>
              </a:rPr>
              <a:t>      4、操作流程规范、竞争充分</a:t>
            </a:r>
            <a:endParaRPr lang="zh-CN" altLang="en-US" sz="2400">
              <a:latin typeface="微软雅黑" charset="0"/>
              <a:ea typeface="微软雅黑" charset="0"/>
            </a:endParaRPr>
          </a:p>
          <a:p>
            <a:pPr marL="0" indent="0">
              <a:buNone/>
            </a:pPr>
            <a:r>
              <a:rPr lang="zh-CN" altLang="en-US" sz="2400">
                <a:latin typeface="微软雅黑" charset="0"/>
                <a:ea typeface="微软雅黑" charset="0"/>
              </a:rPr>
              <a:t>      5、成熟、迫切的项目（存量、有现金流、使用者</a:t>
            </a:r>
            <a:r>
              <a:rPr lang="zh-CN" altLang="en-US" sz="2400">
                <a:latin typeface="微软雅黑" charset="0"/>
                <a:ea typeface="微软雅黑" charset="0"/>
              </a:rPr>
              <a:t>付费）</a:t>
            </a:r>
            <a:endParaRPr lang="zh-CN" altLang="en-US" sz="2400">
              <a:latin typeface="微软雅黑" charset="0"/>
              <a:ea typeface="微软雅黑"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59632" y="3463663"/>
            <a:ext cx="3877985" cy="1200329"/>
          </a:xfrm>
          <a:prstGeom prst="rect">
            <a:avLst/>
          </a:prstGeom>
          <a:noFill/>
        </p:spPr>
        <p:txBody>
          <a:bodyPr wrap="none" rtlCol="0">
            <a:spAutoFit/>
          </a:bodyPr>
          <a:lstStyle/>
          <a:p>
            <a:r>
              <a:rPr lang="zh-CN" altLang="en-US" sz="7200" dirty="0" smtClean="0">
                <a:solidFill>
                  <a:srgbClr val="7030A0"/>
                </a:solidFill>
                <a:latin typeface="隶书" panose="02010509060101010101" pitchFamily="49" charset="-122"/>
                <a:ea typeface="隶书" panose="02010509060101010101" pitchFamily="49" charset="-122"/>
              </a:rPr>
              <a:t>谢  谢！</a:t>
            </a:r>
            <a:endParaRPr lang="zh-CN" altLang="en-US" sz="7200" dirty="0">
              <a:solidFill>
                <a:srgbClr val="7030A0"/>
              </a:solidFill>
              <a:latin typeface="隶书" panose="02010509060101010101" pitchFamily="49" charset="-122"/>
              <a:ea typeface="隶书" panose="02010509060101010101" pitchFamily="49" charset="-122"/>
            </a:endParaRPr>
          </a:p>
        </p:txBody>
      </p:sp>
      <p:sp>
        <p:nvSpPr>
          <p:cNvPr id="3" name="文本框 2"/>
          <p:cNvSpPr txBox="1"/>
          <p:nvPr/>
        </p:nvSpPr>
        <p:spPr>
          <a:xfrm>
            <a:off x="5220335" y="1557020"/>
            <a:ext cx="3446780" cy="2501900"/>
          </a:xfrm>
          <a:prstGeom prst="rect">
            <a:avLst/>
          </a:prstGeom>
          <a:noFill/>
        </p:spPr>
        <p:txBody>
          <a:bodyPr wrap="square" rtlCol="0">
            <a:spAutoFit/>
          </a:bodyPr>
          <a:p>
            <a:endParaRPr lang="zh-CN" altLang="en-US"/>
          </a:p>
          <a:p>
            <a:r>
              <a:rPr lang="zh-CN" altLang="en-US" sz="2800">
                <a:latin typeface="微软雅黑" charset="0"/>
                <a:ea typeface="微软雅黑" charset="0"/>
              </a:rPr>
              <a:t> </a:t>
            </a:r>
            <a:r>
              <a:rPr lang="zh-CN" altLang="en-US" sz="2800" b="1">
                <a:latin typeface="微软雅黑" charset="0"/>
                <a:ea typeface="微软雅黑" charset="0"/>
              </a:rPr>
              <a:t>盖   芸</a:t>
            </a:r>
            <a:endParaRPr lang="zh-CN" altLang="en-US" sz="2800" b="1">
              <a:latin typeface="微软雅黑" charset="0"/>
              <a:ea typeface="微软雅黑" charset="0"/>
            </a:endParaRPr>
          </a:p>
          <a:p>
            <a:endParaRPr lang="zh-CN" altLang="en-US" sz="2800" b="1">
              <a:latin typeface="微软雅黑" charset="0"/>
              <a:ea typeface="微软雅黑" charset="0"/>
            </a:endParaRPr>
          </a:p>
          <a:p>
            <a:r>
              <a:rPr lang="en-US" altLang="zh-CN" sz="2800" b="1"/>
              <a:t>13720730014</a:t>
            </a:r>
            <a:endParaRPr lang="en-US" altLang="zh-CN" sz="2800" b="1"/>
          </a:p>
          <a:p>
            <a:endParaRPr lang="en-US" altLang="zh-CN" sz="2800" b="1"/>
          </a:p>
          <a:p>
            <a:r>
              <a:rPr lang="en-US" altLang="zh-CN" sz="2800" b="1"/>
              <a:t>505706651@qq.com</a:t>
            </a:r>
            <a:endParaRPr lang="en-US" altLang="zh-CN" sz="28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项目概况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23528" y="1268760"/>
            <a:ext cx="8424936" cy="3988435"/>
          </a:xfrm>
          <a:prstGeom prst="rect">
            <a:avLst/>
          </a:prstGeom>
        </p:spPr>
        <p:txBody>
          <a:bodyPr wrap="square">
            <a:spAutoFit/>
          </a:bodyPr>
          <a:lstStyle/>
          <a:p>
            <a:r>
              <a:rPr lang="en-US" altLang="zh-CN" sz="2400" b="1" dirty="0">
                <a:solidFill>
                  <a:srgbClr val="00B050"/>
                </a:solidFill>
                <a:latin typeface="微软雅黑" pitchFamily="34" charset="-122"/>
                <a:ea typeface="微软雅黑" pitchFamily="34" charset="-122"/>
              </a:rPr>
              <a:t>1</a:t>
            </a:r>
            <a:r>
              <a:rPr lang="zh-CN" altLang="zh-CN" sz="2400" b="1" dirty="0">
                <a:solidFill>
                  <a:srgbClr val="00B050"/>
                </a:solidFill>
                <a:latin typeface="微软雅黑" pitchFamily="34" charset="-122"/>
                <a:ea typeface="微软雅黑" pitchFamily="34" charset="-122"/>
              </a:rPr>
              <a:t>、目标公司</a:t>
            </a:r>
            <a:r>
              <a:rPr lang="zh-CN" altLang="zh-CN" sz="2400" b="1" dirty="0" smtClean="0">
                <a:solidFill>
                  <a:srgbClr val="00B050"/>
                </a:solidFill>
                <a:latin typeface="微软雅黑" pitchFamily="34" charset="-122"/>
                <a:ea typeface="微软雅黑" pitchFamily="34" charset="-122"/>
              </a:rPr>
              <a:t>：</a:t>
            </a:r>
            <a:endParaRPr lang="en-US" altLang="zh-CN" sz="2400" b="1" dirty="0" smtClean="0">
              <a:solidFill>
                <a:srgbClr val="00B050"/>
              </a:solidFill>
              <a:latin typeface="微软雅黑" pitchFamily="34" charset="-122"/>
              <a:ea typeface="微软雅黑" pitchFamily="34" charset="-122"/>
            </a:endParaRPr>
          </a:p>
          <a:p>
            <a:r>
              <a:rPr lang="en-US" altLang="zh-CN" sz="1000" b="1" dirty="0">
                <a:latin typeface="微软雅黑" pitchFamily="34" charset="-122"/>
                <a:ea typeface="微软雅黑" pitchFamily="34" charset="-122"/>
              </a:rPr>
              <a:t> </a:t>
            </a:r>
            <a:r>
              <a:rPr lang="en-US" altLang="zh-CN" sz="1000" b="1" dirty="0" smtClean="0">
                <a:latin typeface="微软雅黑" pitchFamily="34" charset="-122"/>
                <a:ea typeface="微软雅黑" pitchFamily="34" charset="-122"/>
              </a:rPr>
              <a:t>      </a:t>
            </a:r>
            <a:endParaRPr lang="en-US" altLang="zh-CN" sz="1000" b="1" dirty="0" smtClean="0">
              <a:latin typeface="微软雅黑" pitchFamily="34" charset="-122"/>
              <a:ea typeface="微软雅黑" pitchFamily="34" charset="-122"/>
            </a:endParaRPr>
          </a:p>
          <a:p>
            <a:endParaRPr lang="zh-CN" altLang="en-US" sz="2000" b="1" dirty="0" smtClean="0">
              <a:latin typeface="微软雅黑" pitchFamily="34" charset="-122"/>
              <a:ea typeface="微软雅黑" pitchFamily="34" charset="-122"/>
            </a:endParaRPr>
          </a:p>
          <a:p>
            <a:r>
              <a:rPr lang="en-US" altLang="zh-CN" sz="1000" dirty="0" smtClean="0">
                <a:latin typeface="微软雅黑" pitchFamily="34" charset="-122"/>
                <a:ea typeface="微软雅黑" pitchFamily="34" charset="-122"/>
              </a:rPr>
              <a:t>  </a:t>
            </a:r>
            <a:r>
              <a:rPr lang="zh-CN" altLang="en-US" sz="2000" b="1" dirty="0" smtClean="0">
                <a:latin typeface="微软雅黑" pitchFamily="34" charset="-122"/>
                <a:ea typeface="微软雅黑" pitchFamily="34" charset="-122"/>
                <a:sym typeface="+mn-ea"/>
              </a:rPr>
              <a:t>评估资产：</a:t>
            </a:r>
            <a:r>
              <a:rPr lang="en-US" altLang="zh-CN" sz="1000" dirty="0" smtClean="0">
                <a:latin typeface="微软雅黑" pitchFamily="34" charset="-122"/>
                <a:ea typeface="微软雅黑" pitchFamily="34" charset="-122"/>
              </a:rPr>
              <a:t>     </a:t>
            </a:r>
            <a:endParaRPr lang="en-US" altLang="zh-CN" sz="1000" dirty="0" smtClean="0">
              <a:latin typeface="微软雅黑" pitchFamily="34" charset="-122"/>
              <a:ea typeface="微软雅黑" pitchFamily="34" charset="-122"/>
            </a:endParaRPr>
          </a:p>
          <a:p>
            <a:r>
              <a:rPr lang="en-US" altLang="zh-CN" sz="2000" dirty="0" smtClean="0">
                <a:latin typeface="微软雅黑" pitchFamily="34" charset="-122"/>
                <a:ea typeface="微软雅黑" pitchFamily="34" charset="-122"/>
              </a:rPr>
              <a:t>       </a:t>
            </a:r>
            <a:endParaRPr lang="en-US" altLang="zh-CN" sz="2000" dirty="0" smtClean="0">
              <a:latin typeface="微软雅黑" pitchFamily="34" charset="-122"/>
              <a:ea typeface="微软雅黑" pitchFamily="34" charset="-122"/>
            </a:endParaRPr>
          </a:p>
          <a:p>
            <a:r>
              <a:rPr lang="zh-CN" altLang="zh-CN" sz="2000" dirty="0" smtClean="0">
                <a:latin typeface="微软雅黑" pitchFamily="34" charset="-122"/>
                <a:ea typeface="微软雅黑" pitchFamily="34" charset="-122"/>
              </a:rPr>
              <a:t>以</a:t>
            </a:r>
            <a:r>
              <a:rPr lang="en-US" altLang="zh-CN" sz="2000" dirty="0">
                <a:latin typeface="微软雅黑" pitchFamily="34" charset="-122"/>
                <a:ea typeface="微软雅黑" pitchFamily="34" charset="-122"/>
              </a:rPr>
              <a:t>2008</a:t>
            </a:r>
            <a:r>
              <a:rPr lang="zh-CN" altLang="zh-CN" sz="2000" dirty="0">
                <a:latin typeface="微软雅黑" pitchFamily="34" charset="-122"/>
                <a:ea typeface="微软雅黑" pitchFamily="34" charset="-122"/>
              </a:rPr>
              <a:t>年</a:t>
            </a:r>
            <a:r>
              <a:rPr lang="en-US" altLang="zh-CN" sz="2000" dirty="0">
                <a:latin typeface="微软雅黑" pitchFamily="34" charset="-122"/>
                <a:ea typeface="微软雅黑" pitchFamily="34" charset="-122"/>
              </a:rPr>
              <a:t>12</a:t>
            </a:r>
            <a:r>
              <a:rPr lang="zh-CN" altLang="zh-CN" sz="2000" dirty="0">
                <a:latin typeface="微软雅黑" pitchFamily="34" charset="-122"/>
                <a:ea typeface="微软雅黑" pitchFamily="34" charset="-122"/>
              </a:rPr>
              <a:t>月</a:t>
            </a:r>
            <a:r>
              <a:rPr lang="en-US" altLang="zh-CN" sz="2000" dirty="0">
                <a:latin typeface="微软雅黑" pitchFamily="34" charset="-122"/>
                <a:ea typeface="微软雅黑" pitchFamily="34" charset="-122"/>
              </a:rPr>
              <a:t>31</a:t>
            </a:r>
            <a:r>
              <a:rPr lang="zh-CN" altLang="zh-CN" sz="2000" dirty="0">
                <a:latin typeface="微软雅黑" pitchFamily="34" charset="-122"/>
                <a:ea typeface="微软雅黑" pitchFamily="34" charset="-122"/>
              </a:rPr>
              <a:t>日为时点</a:t>
            </a:r>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                       原账面总资产约                                </a:t>
            </a:r>
            <a:r>
              <a:rPr lang="en-US" altLang="zh-CN" sz="2000" dirty="0">
                <a:latin typeface="微软雅黑" pitchFamily="34" charset="-122"/>
                <a:ea typeface="微软雅黑" pitchFamily="34" charset="-122"/>
              </a:rPr>
              <a:t>5.9</a:t>
            </a:r>
            <a:r>
              <a:rPr lang="zh-CN" altLang="zh-CN" sz="2000" dirty="0">
                <a:latin typeface="微软雅黑" pitchFamily="34" charset="-122"/>
                <a:ea typeface="微软雅黑" pitchFamily="34" charset="-122"/>
              </a:rPr>
              <a:t>亿元</a:t>
            </a:r>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                       评估增值约                                       </a:t>
            </a:r>
            <a:r>
              <a:rPr lang="en-US" altLang="zh-CN" sz="2000" dirty="0">
                <a:latin typeface="微软雅黑" pitchFamily="34" charset="-122"/>
                <a:ea typeface="微软雅黑" pitchFamily="34" charset="-122"/>
              </a:rPr>
              <a:t>1.8</a:t>
            </a:r>
            <a:r>
              <a:rPr lang="zh-CN" altLang="zh-CN" sz="2000" dirty="0">
                <a:latin typeface="微软雅黑" pitchFamily="34" charset="-122"/>
                <a:ea typeface="微软雅黑" pitchFamily="34" charset="-122"/>
              </a:rPr>
              <a:t>亿元</a:t>
            </a:r>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                       转入帐外在用管网等资产约               </a:t>
            </a:r>
            <a:r>
              <a:rPr lang="en-US" altLang="zh-CN" sz="2000" dirty="0">
                <a:latin typeface="微软雅黑" pitchFamily="34" charset="-122"/>
                <a:ea typeface="微软雅黑" pitchFamily="34" charset="-122"/>
              </a:rPr>
              <a:t>4.3</a:t>
            </a:r>
            <a:r>
              <a:rPr lang="zh-CN" altLang="zh-CN" sz="2000" dirty="0">
                <a:latin typeface="微软雅黑" pitchFamily="34" charset="-122"/>
                <a:ea typeface="微软雅黑" pitchFamily="34" charset="-122"/>
              </a:rPr>
              <a:t>亿元</a:t>
            </a:r>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                      </a:t>
            </a:r>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 </a:t>
            </a:r>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经评估审计确认改制后</a:t>
            </a:r>
            <a:r>
              <a:rPr lang="zh-CN" altLang="zh-CN" sz="2000" b="1" dirty="0">
                <a:latin typeface="微软雅黑" pitchFamily="34" charset="-122"/>
                <a:ea typeface="微软雅黑" pitchFamily="34" charset="-122"/>
              </a:rPr>
              <a:t>自来水有限公司</a:t>
            </a:r>
            <a:r>
              <a:rPr lang="zh-CN" altLang="zh-CN" sz="2000" dirty="0">
                <a:latin typeface="微软雅黑" pitchFamily="34" charset="-122"/>
                <a:ea typeface="微软雅黑" pitchFamily="34" charset="-122"/>
              </a:rPr>
              <a:t>总资产为      </a:t>
            </a:r>
            <a:r>
              <a:rPr lang="en-US" altLang="zh-CN" sz="2000" dirty="0">
                <a:latin typeface="微软雅黑" pitchFamily="34" charset="-122"/>
                <a:ea typeface="微软雅黑" pitchFamily="34" charset="-122"/>
              </a:rPr>
              <a:t>12.1</a:t>
            </a:r>
            <a:r>
              <a:rPr lang="zh-CN" altLang="zh-CN" sz="2000" dirty="0">
                <a:latin typeface="微软雅黑" pitchFamily="34" charset="-122"/>
                <a:ea typeface="微软雅黑" pitchFamily="34" charset="-122"/>
              </a:rPr>
              <a:t>亿元</a:t>
            </a:r>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                                                           净资产          </a:t>
            </a:r>
            <a:r>
              <a:rPr lang="en-US" altLang="zh-CN" sz="2000" dirty="0">
                <a:latin typeface="微软雅黑" pitchFamily="34" charset="-122"/>
                <a:ea typeface="微软雅黑" pitchFamily="34" charset="-122"/>
              </a:rPr>
              <a:t>8.8</a:t>
            </a:r>
            <a:r>
              <a:rPr lang="zh-CN" altLang="zh-CN" sz="2000" dirty="0">
                <a:latin typeface="微软雅黑" pitchFamily="34" charset="-122"/>
                <a:ea typeface="微软雅黑" pitchFamily="34" charset="-122"/>
              </a:rPr>
              <a:t>亿元</a:t>
            </a:r>
            <a:endParaRPr lang="zh-CN" altLang="zh-CN" sz="2000" dirty="0">
              <a:latin typeface="微软雅黑" pitchFamily="34" charset="-122"/>
              <a:ea typeface="微软雅黑"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项目概况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59532" y="1843950"/>
            <a:ext cx="8424936" cy="4445635"/>
          </a:xfrm>
          <a:prstGeom prst="rect">
            <a:avLst/>
          </a:prstGeom>
        </p:spPr>
        <p:txBody>
          <a:bodyPr wrap="square">
            <a:spAutoFit/>
          </a:bodyPr>
          <a:lstStyle/>
          <a:p>
            <a:r>
              <a:rPr lang="en-US" altLang="zh-CN" sz="2400" b="1" dirty="0">
                <a:solidFill>
                  <a:srgbClr val="00B050"/>
                </a:solidFill>
                <a:latin typeface="微软雅黑" pitchFamily="34" charset="-122"/>
                <a:ea typeface="微软雅黑" pitchFamily="34" charset="-122"/>
              </a:rPr>
              <a:t>2</a:t>
            </a:r>
            <a:r>
              <a:rPr lang="zh-CN" altLang="zh-CN" sz="2400" b="1" dirty="0">
                <a:solidFill>
                  <a:srgbClr val="00B050"/>
                </a:solidFill>
                <a:latin typeface="微软雅黑" pitchFamily="34" charset="-122"/>
                <a:ea typeface="微软雅黑" pitchFamily="34" charset="-122"/>
              </a:rPr>
              <a:t>、交易标的</a:t>
            </a:r>
            <a:r>
              <a:rPr lang="zh-CN" altLang="zh-CN" sz="2400" b="1" dirty="0" smtClean="0">
                <a:solidFill>
                  <a:srgbClr val="00B050"/>
                </a:solidFill>
                <a:latin typeface="微软雅黑" pitchFamily="34" charset="-122"/>
                <a:ea typeface="微软雅黑" pitchFamily="34" charset="-122"/>
              </a:rPr>
              <a:t>：</a:t>
            </a:r>
            <a:endParaRPr lang="en-US" altLang="zh-CN" sz="2400" b="1" dirty="0" smtClean="0">
              <a:solidFill>
                <a:srgbClr val="00B050"/>
              </a:solidFill>
              <a:latin typeface="微软雅黑" pitchFamily="34" charset="-122"/>
              <a:ea typeface="微软雅黑" pitchFamily="34" charset="-122"/>
            </a:endParaRPr>
          </a:p>
          <a:p>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sz="2000" b="1" dirty="0" smtClean="0">
              <a:latin typeface="微软雅黑" pitchFamily="34" charset="-122"/>
              <a:ea typeface="微软雅黑" pitchFamily="34" charset="-122"/>
            </a:endParaRPr>
          </a:p>
          <a:p>
            <a:r>
              <a:rPr lang="zh-CN" altLang="zh-CN" sz="2000" dirty="0">
                <a:latin typeface="微软雅黑" pitchFamily="34" charset="-122"/>
                <a:ea typeface="微软雅黑" pitchFamily="34" charset="-122"/>
              </a:rPr>
              <a:t>出让</a:t>
            </a:r>
            <a:r>
              <a:rPr lang="en-US" altLang="zh-CN" sz="2000" dirty="0">
                <a:latin typeface="微软雅黑" pitchFamily="34" charset="-122"/>
                <a:ea typeface="微软雅黑" pitchFamily="34" charset="-122"/>
              </a:rPr>
              <a:t>43.21%</a:t>
            </a:r>
            <a:r>
              <a:rPr lang="zh-CN" altLang="zh-CN" sz="2000" dirty="0">
                <a:latin typeface="微软雅黑" pitchFamily="34" charset="-122"/>
                <a:ea typeface="微软雅黑" pitchFamily="34" charset="-122"/>
              </a:rPr>
              <a:t>股权，另要求投资人增资</a:t>
            </a:r>
            <a:r>
              <a:rPr lang="en-US" altLang="zh-CN" sz="2000" dirty="0">
                <a:latin typeface="微软雅黑" pitchFamily="34" charset="-122"/>
                <a:ea typeface="微软雅黑" pitchFamily="34" charset="-122"/>
              </a:rPr>
              <a:t>1.0</a:t>
            </a:r>
            <a:r>
              <a:rPr lang="zh-CN" altLang="zh-CN" sz="2000" dirty="0">
                <a:latin typeface="微软雅黑" pitchFamily="34" charset="-122"/>
                <a:ea typeface="微软雅黑" pitchFamily="34" charset="-122"/>
              </a:rPr>
              <a:t>亿元</a:t>
            </a:r>
            <a:endParaRPr lang="zh-CN" altLang="zh-CN" sz="2000" dirty="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公司净资产由</a:t>
            </a:r>
            <a:r>
              <a:rPr lang="en-US" altLang="zh-CN" sz="2000" dirty="0">
                <a:latin typeface="微软雅黑" pitchFamily="34" charset="-122"/>
                <a:ea typeface="微软雅黑" pitchFamily="34" charset="-122"/>
              </a:rPr>
              <a:t>8.8</a:t>
            </a:r>
            <a:r>
              <a:rPr lang="zh-CN" altLang="zh-CN" sz="2000" dirty="0">
                <a:latin typeface="微软雅黑" pitchFamily="34" charset="-122"/>
                <a:ea typeface="微软雅黑" pitchFamily="34" charset="-122"/>
              </a:rPr>
              <a:t>亿元增加到</a:t>
            </a:r>
            <a:r>
              <a:rPr lang="en-US" altLang="zh-CN" sz="2000" dirty="0">
                <a:latin typeface="微软雅黑" pitchFamily="34" charset="-122"/>
                <a:ea typeface="微软雅黑" pitchFamily="34" charset="-122"/>
              </a:rPr>
              <a:t>9.8</a:t>
            </a:r>
            <a:r>
              <a:rPr lang="zh-CN" altLang="zh-CN" sz="2000" dirty="0">
                <a:latin typeface="微软雅黑" pitchFamily="34" charset="-122"/>
                <a:ea typeface="微软雅黑" pitchFamily="34" charset="-122"/>
              </a:rPr>
              <a:t>亿元</a:t>
            </a:r>
            <a:endParaRPr lang="zh-CN" altLang="zh-CN" sz="2000" dirty="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投资人的股权由</a:t>
            </a:r>
            <a:r>
              <a:rPr lang="en-US" altLang="zh-CN" sz="2000" dirty="0">
                <a:latin typeface="微软雅黑" pitchFamily="34" charset="-122"/>
                <a:ea typeface="微软雅黑" pitchFamily="34" charset="-122"/>
              </a:rPr>
              <a:t>43.21%</a:t>
            </a:r>
            <a:r>
              <a:rPr lang="zh-CN" altLang="zh-CN" sz="2000" dirty="0">
                <a:latin typeface="微软雅黑" pitchFamily="34" charset="-122"/>
                <a:ea typeface="微软雅黑" pitchFamily="34" charset="-122"/>
              </a:rPr>
              <a:t>增加到</a:t>
            </a:r>
            <a:r>
              <a:rPr lang="en-US" altLang="zh-CN" sz="2000" dirty="0">
                <a:latin typeface="微软雅黑" pitchFamily="34" charset="-122"/>
                <a:ea typeface="微软雅黑" pitchFamily="34" charset="-122"/>
              </a:rPr>
              <a:t>49%</a:t>
            </a:r>
            <a:r>
              <a:rPr lang="zh-CN" altLang="zh-CN" sz="2000" dirty="0">
                <a:latin typeface="微软雅黑" pitchFamily="34" charset="-122"/>
                <a:ea typeface="微软雅黑" pitchFamily="34" charset="-122"/>
              </a:rPr>
              <a:t>，对应的所有者权益额为</a:t>
            </a:r>
            <a:r>
              <a:rPr lang="en-US" altLang="zh-CN" sz="2000" dirty="0">
                <a:latin typeface="微软雅黑" pitchFamily="34" charset="-122"/>
                <a:ea typeface="微软雅黑" pitchFamily="34" charset="-122"/>
              </a:rPr>
              <a:t>4.8</a:t>
            </a:r>
            <a:r>
              <a:rPr lang="zh-CN" altLang="zh-CN" sz="2000" dirty="0">
                <a:latin typeface="微软雅黑" pitchFamily="34" charset="-122"/>
                <a:ea typeface="微软雅黑" pitchFamily="34" charset="-122"/>
              </a:rPr>
              <a:t>亿元。</a:t>
            </a:r>
            <a:endParaRPr lang="zh-CN" altLang="zh-CN" sz="2000" dirty="0">
              <a:latin typeface="微软雅黑" pitchFamily="34" charset="-122"/>
              <a:ea typeface="微软雅黑" pitchFamily="34" charset="-122"/>
            </a:endParaRPr>
          </a:p>
          <a:p>
            <a:endParaRPr lang="zh-CN" altLang="zh-CN" sz="2000" dirty="0" smtClean="0">
              <a:latin typeface="微软雅黑" pitchFamily="34" charset="-122"/>
              <a:ea typeface="微软雅黑" pitchFamily="34" charset="-122"/>
            </a:endParaRPr>
          </a:p>
          <a:p>
            <a:r>
              <a:rPr lang="zh-CN" altLang="zh-CN" sz="2000" dirty="0" smtClean="0">
                <a:latin typeface="微软雅黑" pitchFamily="34" charset="-122"/>
                <a:ea typeface="微软雅黑" pitchFamily="34" charset="-122"/>
              </a:rPr>
              <a:t>由</a:t>
            </a:r>
            <a:r>
              <a:rPr lang="zh-CN" altLang="en-US" sz="2000" dirty="0" smtClean="0">
                <a:latin typeface="微软雅黑" pitchFamily="34" charset="-122"/>
                <a:ea typeface="微软雅黑" pitchFamily="34" charset="-122"/>
              </a:rPr>
              <a:t>该</a:t>
            </a:r>
            <a:r>
              <a:rPr lang="zh-CN" altLang="zh-CN" sz="2000" dirty="0" smtClean="0">
                <a:latin typeface="微软雅黑" pitchFamily="34" charset="-122"/>
                <a:ea typeface="微软雅黑" pitchFamily="34" charset="-122"/>
              </a:rPr>
              <a:t>市</a:t>
            </a:r>
            <a:r>
              <a:rPr lang="zh-CN" altLang="zh-CN" sz="2000" dirty="0">
                <a:latin typeface="微软雅黑" pitchFamily="34" charset="-122"/>
                <a:ea typeface="微软雅黑" pitchFamily="34" charset="-122"/>
              </a:rPr>
              <a:t>市国资委与投资人按照《合资经营合同》设立合资公司</a:t>
            </a:r>
            <a:r>
              <a:rPr lang="zh-CN" altLang="zh-CN" sz="2000" dirty="0" smtClean="0">
                <a:latin typeface="微软雅黑" pitchFamily="34" charset="-122"/>
                <a:ea typeface="微软雅黑" pitchFamily="34" charset="-122"/>
              </a:rPr>
              <a:t>，</a:t>
            </a:r>
            <a:r>
              <a:rPr lang="zh-CN" altLang="en-US" sz="2000" dirty="0" smtClean="0">
                <a:latin typeface="微软雅黑" pitchFamily="34" charset="-122"/>
                <a:ea typeface="微软雅黑" pitchFamily="34" charset="-122"/>
              </a:rPr>
              <a:t>该</a:t>
            </a:r>
            <a:r>
              <a:rPr lang="zh-CN" altLang="zh-CN" sz="2000" dirty="0" smtClean="0">
                <a:latin typeface="微软雅黑" pitchFamily="34" charset="-122"/>
                <a:ea typeface="微软雅黑" pitchFamily="34" charset="-122"/>
              </a:rPr>
              <a:t>市</a:t>
            </a:r>
            <a:r>
              <a:rPr lang="zh-CN" altLang="zh-CN" sz="2000" dirty="0">
                <a:latin typeface="微软雅黑" pitchFamily="34" charset="-122"/>
                <a:ea typeface="微软雅黑" pitchFamily="34" charset="-122"/>
              </a:rPr>
              <a:t>市政府授权建设局授予合资公司市内三区的特许经营权，</a:t>
            </a:r>
            <a:r>
              <a:rPr lang="zh-CN" altLang="zh-CN" sz="2000" dirty="0" smtClean="0">
                <a:latin typeface="微软雅黑" pitchFamily="34" charset="-122"/>
                <a:ea typeface="微软雅黑" pitchFamily="34" charset="-122"/>
              </a:rPr>
              <a:t>由</a:t>
            </a:r>
            <a:r>
              <a:rPr lang="zh-CN" altLang="en-US" sz="2000" dirty="0" smtClean="0">
                <a:latin typeface="微软雅黑" pitchFamily="34" charset="-122"/>
                <a:ea typeface="微软雅黑" pitchFamily="34" charset="-122"/>
              </a:rPr>
              <a:t>该</a:t>
            </a:r>
            <a:r>
              <a:rPr lang="zh-CN" altLang="zh-CN" sz="2000" dirty="0" smtClean="0">
                <a:latin typeface="微软雅黑" pitchFamily="34" charset="-122"/>
                <a:ea typeface="微软雅黑" pitchFamily="34" charset="-122"/>
              </a:rPr>
              <a:t>市、</a:t>
            </a:r>
            <a:r>
              <a:rPr lang="zh-CN" altLang="en-US" sz="2000" dirty="0" smtClean="0">
                <a:latin typeface="微软雅黑" pitchFamily="34" charset="-122"/>
                <a:ea typeface="微软雅黑" pitchFamily="34" charset="-122"/>
              </a:rPr>
              <a:t>该</a:t>
            </a:r>
            <a:r>
              <a:rPr lang="zh-CN" altLang="zh-CN" sz="2000" dirty="0" smtClean="0">
                <a:latin typeface="微软雅黑" pitchFamily="34" charset="-122"/>
                <a:ea typeface="微软雅黑" pitchFamily="34" charset="-122"/>
              </a:rPr>
              <a:t>市两</a:t>
            </a:r>
            <a:r>
              <a:rPr lang="zh-CN" altLang="zh-CN" sz="2000" dirty="0">
                <a:latin typeface="微软雅黑" pitchFamily="34" charset="-122"/>
                <a:ea typeface="微软雅黑" pitchFamily="34" charset="-122"/>
              </a:rPr>
              <a:t>县和某市市政府授予“两县一市”特许经营权，</a:t>
            </a:r>
            <a:r>
              <a:rPr lang="zh-CN" altLang="zh-CN" sz="2000" dirty="0" smtClean="0">
                <a:latin typeface="微软雅黑" pitchFamily="34" charset="-122"/>
                <a:ea typeface="微软雅黑" pitchFamily="34" charset="-122"/>
              </a:rPr>
              <a:t>合资经营</a:t>
            </a:r>
            <a:r>
              <a:rPr lang="zh-CN" altLang="en-US" sz="2000" dirty="0" smtClean="0">
                <a:latin typeface="微软雅黑" pitchFamily="34" charset="-122"/>
                <a:ea typeface="微软雅黑" pitchFamily="34" charset="-122"/>
              </a:rPr>
              <a:t>该</a:t>
            </a:r>
            <a:r>
              <a:rPr lang="zh-CN" altLang="zh-CN" sz="2000" dirty="0" smtClean="0">
                <a:latin typeface="微软雅黑" pitchFamily="34" charset="-122"/>
                <a:ea typeface="微软雅黑" pitchFamily="34" charset="-122"/>
              </a:rPr>
              <a:t>市</a:t>
            </a:r>
            <a:r>
              <a:rPr lang="zh-CN" altLang="zh-CN" sz="2000" dirty="0">
                <a:latin typeface="微软雅黑" pitchFamily="34" charset="-122"/>
                <a:ea typeface="微软雅黑" pitchFamily="34" charset="-122"/>
              </a:rPr>
              <a:t>市所辖“三区、两县、一市”供水业务。属于典型的政府与社会投资人合作经营的</a:t>
            </a:r>
            <a:r>
              <a:rPr lang="en-US" altLang="zh-CN" sz="2000" dirty="0">
                <a:latin typeface="微软雅黑" pitchFamily="34" charset="-122"/>
                <a:ea typeface="微软雅黑" pitchFamily="34" charset="-122"/>
              </a:rPr>
              <a:t>PPP</a:t>
            </a:r>
            <a:r>
              <a:rPr lang="zh-CN" altLang="zh-CN" sz="2000" dirty="0">
                <a:latin typeface="微软雅黑" pitchFamily="34" charset="-122"/>
                <a:ea typeface="微软雅黑" pitchFamily="34" charset="-122"/>
              </a:rPr>
              <a:t>项目。</a:t>
            </a:r>
            <a:endParaRPr lang="zh-CN" altLang="zh-CN" sz="2000" dirty="0">
              <a:latin typeface="微软雅黑" pitchFamily="34" charset="-122"/>
              <a:ea typeface="微软雅黑"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项目概况</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56156" y="1412776"/>
            <a:ext cx="8424936" cy="4933315"/>
          </a:xfrm>
          <a:prstGeom prst="rect">
            <a:avLst/>
          </a:prstGeom>
        </p:spPr>
        <p:txBody>
          <a:bodyPr wrap="square">
            <a:spAutoFit/>
          </a:bodyPr>
          <a:lstStyle/>
          <a:p>
            <a:pPr fontAlgn="base"/>
            <a:r>
              <a:rPr lang="en-US" altLang="zh-CN" sz="2400" b="1" dirty="0">
                <a:solidFill>
                  <a:srgbClr val="00B050"/>
                </a:solidFill>
                <a:latin typeface="微软雅黑" pitchFamily="34" charset="-122"/>
                <a:ea typeface="微软雅黑" pitchFamily="34" charset="-122"/>
              </a:rPr>
              <a:t>3</a:t>
            </a:r>
            <a:r>
              <a:rPr lang="zh-CN" altLang="zh-CN" sz="2400" b="1" dirty="0">
                <a:solidFill>
                  <a:srgbClr val="00B050"/>
                </a:solidFill>
                <a:latin typeface="微软雅黑" pitchFamily="34" charset="-122"/>
                <a:ea typeface="微软雅黑" pitchFamily="34" charset="-122"/>
              </a:rPr>
              <a:t>、实施历程</a:t>
            </a:r>
            <a:r>
              <a:rPr lang="zh-CN" altLang="zh-CN" sz="2400" b="1" dirty="0" smtClean="0">
                <a:solidFill>
                  <a:srgbClr val="00B050"/>
                </a:solidFill>
                <a:latin typeface="微软雅黑" pitchFamily="34" charset="-122"/>
                <a:ea typeface="微软雅黑" pitchFamily="34" charset="-122"/>
              </a:rPr>
              <a:t>：</a:t>
            </a:r>
            <a:endParaRPr lang="en-US" altLang="zh-CN" sz="2400" b="1" dirty="0" smtClean="0">
              <a:solidFill>
                <a:srgbClr val="00B050"/>
              </a:solidFill>
              <a:latin typeface="微软雅黑" pitchFamily="34" charset="-122"/>
              <a:ea typeface="微软雅黑" pitchFamily="34" charset="-122"/>
            </a:endParaRPr>
          </a:p>
          <a:p>
            <a:pPr fontAlgn="base"/>
            <a:endParaRPr lang="en-US" altLang="zh-CN" sz="2000" b="1" dirty="0">
              <a:latin typeface="微软雅黑" pitchFamily="34" charset="-122"/>
              <a:ea typeface="微软雅黑" pitchFamily="34" charset="-122"/>
            </a:endParaRPr>
          </a:p>
          <a:p>
            <a:pPr fontAlgn="base"/>
            <a:r>
              <a:rPr lang="en-US" altLang="zh-CN" sz="2000" b="1" dirty="0" smtClean="0">
                <a:latin typeface="微软雅黑" pitchFamily="34" charset="-122"/>
                <a:ea typeface="微软雅黑" pitchFamily="34" charset="-122"/>
              </a:rPr>
              <a:t>       </a:t>
            </a:r>
            <a:r>
              <a:rPr lang="en-US" altLang="zh-CN" b="1" dirty="0">
                <a:latin typeface="微软雅黑" pitchFamily="34" charset="-122"/>
                <a:ea typeface="微软雅黑" pitchFamily="34" charset="-122"/>
              </a:rPr>
              <a:t>2004</a:t>
            </a:r>
            <a:r>
              <a:rPr lang="zh-CN" altLang="zh-CN" b="1" dirty="0">
                <a:latin typeface="微软雅黑" pitchFamily="34" charset="-122"/>
                <a:ea typeface="微软雅黑" pitchFamily="34" charset="-122"/>
              </a:rPr>
              <a:t>年</a:t>
            </a:r>
            <a:r>
              <a:rPr lang="zh-CN"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该</a:t>
            </a:r>
            <a:r>
              <a:rPr lang="zh-CN" altLang="zh-CN" dirty="0" smtClean="0">
                <a:latin typeface="微软雅黑" pitchFamily="34" charset="-122"/>
                <a:ea typeface="微软雅黑" pitchFamily="34" charset="-122"/>
              </a:rPr>
              <a:t>市</a:t>
            </a:r>
            <a:r>
              <a:rPr lang="zh-CN" altLang="zh-CN" dirty="0">
                <a:latin typeface="微软雅黑" pitchFamily="34" charset="-122"/>
                <a:ea typeface="微软雅黑" pitchFamily="34" charset="-122"/>
              </a:rPr>
              <a:t>市政府就提出对自来水总公司进行市场化改革。先后多次组织人员到国内市场化改制供水企业调研考察，做了大量的准备工作。</a:t>
            </a:r>
            <a:endParaRPr lang="zh-CN" altLang="zh-CN" dirty="0">
              <a:latin typeface="微软雅黑" pitchFamily="34" charset="-122"/>
              <a:ea typeface="微软雅黑" pitchFamily="34" charset="-122"/>
            </a:endParaRPr>
          </a:p>
          <a:p>
            <a:pPr fontAlgn="base"/>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a:t>
            </a:r>
            <a:r>
              <a:rPr lang="en-US" altLang="zh-CN" b="1" dirty="0">
                <a:latin typeface="微软雅黑" pitchFamily="34" charset="-122"/>
                <a:ea typeface="微软雅黑" pitchFamily="34" charset="-122"/>
              </a:rPr>
              <a:t>2007年</a:t>
            </a:r>
            <a:r>
              <a:rPr lang="zh-CN" altLang="zh-CN" dirty="0">
                <a:latin typeface="微软雅黑" pitchFamily="34" charset="-122"/>
                <a:ea typeface="微软雅黑" pitchFamily="34" charset="-122"/>
              </a:rPr>
              <a:t>，兰州自来水公司的成功改革，尤其是高溢价转让的效应，</a:t>
            </a:r>
            <a:r>
              <a:rPr lang="zh-CN" altLang="zh-CN" dirty="0" smtClean="0">
                <a:latin typeface="微软雅黑" pitchFamily="34" charset="-122"/>
                <a:ea typeface="微软雅黑" pitchFamily="34" charset="-122"/>
              </a:rPr>
              <a:t>对</a:t>
            </a:r>
            <a:r>
              <a:rPr lang="zh-CN" altLang="en-US" dirty="0" smtClean="0">
                <a:latin typeface="微软雅黑" pitchFamily="34" charset="-122"/>
                <a:ea typeface="微软雅黑" pitchFamily="34" charset="-122"/>
              </a:rPr>
              <a:t>该</a:t>
            </a:r>
            <a:r>
              <a:rPr lang="zh-CN" altLang="zh-CN" dirty="0" smtClean="0">
                <a:latin typeface="微软雅黑" pitchFamily="34" charset="-122"/>
                <a:ea typeface="微软雅黑" pitchFamily="34" charset="-122"/>
              </a:rPr>
              <a:t>市</a:t>
            </a:r>
            <a:r>
              <a:rPr lang="zh-CN" altLang="zh-CN" dirty="0">
                <a:latin typeface="微软雅黑" pitchFamily="34" charset="-122"/>
                <a:ea typeface="微软雅黑" pitchFamily="34" charset="-122"/>
              </a:rPr>
              <a:t>供水改革产生了积极的推动作用。政府相关部门又先后派出几批人员到兰州学习考察，了解他们的做法和经验。</a:t>
            </a:r>
            <a:endParaRPr lang="zh-CN" altLang="zh-CN" dirty="0">
              <a:latin typeface="微软雅黑" pitchFamily="34" charset="-122"/>
              <a:ea typeface="微软雅黑" pitchFamily="34" charset="-122"/>
            </a:endParaRPr>
          </a:p>
          <a:p>
            <a:pPr fontAlgn="base"/>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a:t>
            </a:r>
            <a:r>
              <a:rPr lang="en-US" altLang="zh-CN" b="1" dirty="0">
                <a:latin typeface="微软雅黑" pitchFamily="34" charset="-122"/>
                <a:ea typeface="微软雅黑" pitchFamily="34" charset="-122"/>
              </a:rPr>
              <a:t>2008年11月</a:t>
            </a:r>
            <a:r>
              <a:rPr lang="zh-CN"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该</a:t>
            </a:r>
            <a:r>
              <a:rPr lang="zh-CN" altLang="zh-CN" dirty="0" smtClean="0">
                <a:latin typeface="微软雅黑" pitchFamily="34" charset="-122"/>
                <a:ea typeface="微软雅黑" pitchFamily="34" charset="-122"/>
              </a:rPr>
              <a:t>市</a:t>
            </a:r>
            <a:r>
              <a:rPr lang="zh-CN" altLang="zh-CN" dirty="0">
                <a:latin typeface="微软雅黑" pitchFamily="34" charset="-122"/>
                <a:ea typeface="微软雅黑" pitchFamily="34" charset="-122"/>
              </a:rPr>
              <a:t>市委、政府提出</a:t>
            </a:r>
            <a:r>
              <a:rPr lang="zh-CN" altLang="zh-CN" dirty="0" smtClean="0">
                <a:latin typeface="微软雅黑" pitchFamily="34" charset="-122"/>
                <a:ea typeface="微软雅黑" pitchFamily="34" charset="-122"/>
              </a:rPr>
              <a:t>对</a:t>
            </a:r>
            <a:r>
              <a:rPr lang="zh-CN" altLang="en-US" dirty="0" smtClean="0">
                <a:latin typeface="微软雅黑" pitchFamily="34" charset="-122"/>
                <a:ea typeface="微软雅黑" pitchFamily="34" charset="-122"/>
              </a:rPr>
              <a:t>该</a:t>
            </a:r>
            <a:r>
              <a:rPr lang="zh-CN" altLang="zh-CN" dirty="0" smtClean="0">
                <a:latin typeface="微软雅黑" pitchFamily="34" charset="-122"/>
                <a:ea typeface="微软雅黑" pitchFamily="34" charset="-122"/>
              </a:rPr>
              <a:t>市自来水</a:t>
            </a:r>
            <a:r>
              <a:rPr lang="zh-CN" altLang="zh-CN" dirty="0">
                <a:latin typeface="微软雅黑" pitchFamily="34" charset="-122"/>
                <a:ea typeface="微软雅黑" pitchFamily="34" charset="-122"/>
              </a:rPr>
              <a:t>总公司和污水处理有限公司进行市场化改革（简称“两水改革”），确定了“</a:t>
            </a:r>
            <a:r>
              <a:rPr lang="zh-CN" altLang="zh-CN" b="1" dirty="0">
                <a:latin typeface="微软雅黑" pitchFamily="34" charset="-122"/>
                <a:ea typeface="微软雅黑" pitchFamily="34" charset="-122"/>
              </a:rPr>
              <a:t>盘活国有存量资产，提高市政公用设施运营效率，引入先进的现代化管理经验</a:t>
            </a:r>
            <a:r>
              <a:rPr lang="zh-CN" altLang="zh-CN" dirty="0">
                <a:latin typeface="微软雅黑" pitchFamily="34" charset="-122"/>
                <a:ea typeface="微软雅黑" pitchFamily="34" charset="-122"/>
              </a:rPr>
              <a:t>”的改革目标，成立了以市长为组长的“两水改革”领导小组，和以主管副市长为主任的“两水改革”办公室，聘请大岳咨询公司为咨询机构，正式启动了“两水改革”。</a:t>
            </a:r>
            <a:endParaRPr lang="zh-CN" altLang="zh-CN" dirty="0">
              <a:latin typeface="微软雅黑" pitchFamily="34" charset="-122"/>
              <a:ea typeface="微软雅黑" pitchFamily="34" charset="-122"/>
            </a:endParaRPr>
          </a:p>
          <a:p>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a:t>
            </a:r>
            <a:r>
              <a:rPr lang="en-US" altLang="zh-CN" b="1" dirty="0">
                <a:latin typeface="微软雅黑" pitchFamily="34" charset="-122"/>
                <a:ea typeface="微软雅黑" pitchFamily="34" charset="-122"/>
              </a:rPr>
              <a:t>2009年11月</a:t>
            </a:r>
            <a:r>
              <a:rPr lang="zh-CN"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该</a:t>
            </a:r>
            <a:r>
              <a:rPr lang="zh-CN" altLang="zh-CN" dirty="0" smtClean="0">
                <a:latin typeface="微软雅黑" pitchFamily="34" charset="-122"/>
                <a:ea typeface="微软雅黑" pitchFamily="34" charset="-122"/>
              </a:rPr>
              <a:t>市</a:t>
            </a:r>
            <a:r>
              <a:rPr lang="zh-CN" altLang="zh-CN" dirty="0">
                <a:latin typeface="微软雅黑" pitchFamily="34" charset="-122"/>
                <a:ea typeface="微软雅黑" pitchFamily="34" charset="-122"/>
              </a:rPr>
              <a:t>市“两水改革”办公室和大岳咨询公司向国内外发布了招标公告，</a:t>
            </a:r>
            <a:r>
              <a:rPr lang="en-US" altLang="zh-CN" dirty="0">
                <a:latin typeface="微软雅黑" pitchFamily="34" charset="-122"/>
                <a:ea typeface="微软雅黑" pitchFamily="34" charset="-122"/>
              </a:rPr>
              <a:t>2010</a:t>
            </a:r>
            <a:r>
              <a:rPr lang="zh-CN" altLang="zh-CN" dirty="0">
                <a:latin typeface="微软雅黑" pitchFamily="34" charset="-122"/>
                <a:ea typeface="微软雅黑" pitchFamily="34" charset="-122"/>
              </a:rPr>
              <a:t>年元月</a:t>
            </a:r>
            <a:r>
              <a:rPr lang="en-US" altLang="zh-CN" dirty="0">
                <a:latin typeface="微软雅黑" pitchFamily="34" charset="-122"/>
                <a:ea typeface="微软雅黑" pitchFamily="34" charset="-122"/>
              </a:rPr>
              <a:t>26</a:t>
            </a:r>
            <a:r>
              <a:rPr lang="zh-CN" altLang="zh-CN" dirty="0">
                <a:latin typeface="微软雅黑" pitchFamily="34" charset="-122"/>
                <a:ea typeface="微软雅黑" pitchFamily="34" charset="-122"/>
              </a:rPr>
              <a:t>日</a:t>
            </a:r>
            <a:r>
              <a:rPr lang="zh-CN" altLang="zh-CN" dirty="0" smtClean="0">
                <a:latin typeface="微软雅黑" pitchFamily="34" charset="-122"/>
                <a:ea typeface="微软雅黑" pitchFamily="34" charset="-122"/>
              </a:rPr>
              <a:t>在</a:t>
            </a:r>
            <a:r>
              <a:rPr lang="zh-CN" altLang="en-US" dirty="0" smtClean="0">
                <a:latin typeface="微软雅黑" pitchFamily="34" charset="-122"/>
                <a:ea typeface="微软雅黑" pitchFamily="34" charset="-122"/>
              </a:rPr>
              <a:t>该</a:t>
            </a:r>
            <a:r>
              <a:rPr lang="zh-CN" altLang="zh-CN" dirty="0" smtClean="0">
                <a:latin typeface="微软雅黑" pitchFamily="34" charset="-122"/>
                <a:ea typeface="微软雅黑" pitchFamily="34" charset="-122"/>
              </a:rPr>
              <a:t>市公开</a:t>
            </a:r>
            <a:r>
              <a:rPr lang="zh-CN" altLang="zh-CN" dirty="0">
                <a:latin typeface="微软雅黑" pitchFamily="34" charset="-122"/>
                <a:ea typeface="微软雅黑" pitchFamily="34" charset="-122"/>
              </a:rPr>
              <a:t>开标、评标</a:t>
            </a:r>
            <a:r>
              <a:rPr lang="zh-CN"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某</a:t>
            </a:r>
            <a:r>
              <a:rPr lang="zh-CN" altLang="zh-CN" dirty="0" smtClean="0">
                <a:latin typeface="微软雅黑" pitchFamily="34" charset="-122"/>
                <a:ea typeface="微软雅黑" pitchFamily="34" charset="-122"/>
              </a:rPr>
              <a:t>联合体</a:t>
            </a:r>
            <a:r>
              <a:rPr lang="zh-CN" altLang="zh-CN" dirty="0">
                <a:latin typeface="微软雅黑" pitchFamily="34" charset="-122"/>
                <a:ea typeface="微软雅黑" pitchFamily="34" charset="-122"/>
              </a:rPr>
              <a:t>中标，</a:t>
            </a:r>
            <a:r>
              <a:rPr lang="zh-CN" altLang="zh-CN" dirty="0" smtClean="0">
                <a:latin typeface="微软雅黑" pitchFamily="34" charset="-122"/>
                <a:ea typeface="微软雅黑" pitchFamily="34" charset="-122"/>
              </a:rPr>
              <a:t>成为</a:t>
            </a:r>
            <a:r>
              <a:rPr lang="zh-CN" altLang="en-US" dirty="0" smtClean="0">
                <a:latin typeface="微软雅黑" pitchFamily="34" charset="-122"/>
                <a:ea typeface="微软雅黑" pitchFamily="34" charset="-122"/>
              </a:rPr>
              <a:t>该</a:t>
            </a:r>
            <a:r>
              <a:rPr lang="zh-CN" altLang="zh-CN" dirty="0" smtClean="0">
                <a:latin typeface="微软雅黑" pitchFamily="34" charset="-122"/>
                <a:ea typeface="微软雅黑" pitchFamily="34" charset="-122"/>
              </a:rPr>
              <a:t>市</a:t>
            </a:r>
            <a:r>
              <a:rPr lang="zh-CN" altLang="zh-CN" dirty="0">
                <a:latin typeface="微软雅黑" pitchFamily="34" charset="-122"/>
                <a:ea typeface="微软雅黑" pitchFamily="34" charset="-122"/>
              </a:rPr>
              <a:t>自来水公司股权转让与增资项目第一中标候选人。经过政府考察、澄清谈判等后续工作，双方最终对协议、合同及合资公司章程条款达成一致</a:t>
            </a:r>
            <a:r>
              <a:rPr lang="zh-CN" altLang="zh-CN" dirty="0" smtClean="0">
                <a:latin typeface="微软雅黑" pitchFamily="34" charset="-122"/>
                <a:ea typeface="微软雅黑" pitchFamily="34" charset="-122"/>
              </a:rPr>
              <a:t>。</a:t>
            </a:r>
            <a:endParaRPr lang="en-US" altLang="zh-CN" dirty="0" smtClean="0">
              <a:latin typeface="微软雅黑" pitchFamily="34" charset="-122"/>
              <a:ea typeface="微软雅黑" pitchFamily="34" charset="-122"/>
            </a:endParaRPr>
          </a:p>
          <a:p>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a:t>
            </a:r>
            <a:r>
              <a:rPr lang="en-US" altLang="zh-CN" b="1" dirty="0">
                <a:latin typeface="微软雅黑" pitchFamily="34" charset="-122"/>
                <a:ea typeface="微软雅黑" pitchFamily="34" charset="-122"/>
              </a:rPr>
              <a:t> 2010年8月</a:t>
            </a:r>
            <a:r>
              <a:rPr lang="zh-CN" altLang="zh-CN" dirty="0">
                <a:latin typeface="微软雅黑" pitchFamily="34" charset="-122"/>
                <a:ea typeface="微软雅黑" pitchFamily="34" charset="-122"/>
              </a:rPr>
              <a:t>，在当地隆重举行了项目签约仪式。</a:t>
            </a:r>
            <a:endParaRPr lang="zh-CN" altLang="zh-CN" dirty="0">
              <a:latin typeface="微软雅黑" pitchFamily="34" charset="-122"/>
              <a:ea typeface="微软雅黑"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项目运作背景</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557367"/>
            <a:ext cx="8166137" cy="4902835"/>
          </a:xfrm>
          <a:prstGeom prst="rect">
            <a:avLst/>
          </a:prstGeom>
        </p:spPr>
        <p:txBody>
          <a:bodyPr wrap="square">
            <a:spAutoFit/>
          </a:bodyPr>
          <a:lstStyle/>
          <a:p>
            <a:pPr fontAlgn="base"/>
            <a:r>
              <a:rPr lang="zh-CN" altLang="zh-CN" sz="2400" b="1" dirty="0">
                <a:solidFill>
                  <a:srgbClr val="00B050"/>
                </a:solidFill>
                <a:latin typeface="微软雅黑" pitchFamily="34" charset="-122"/>
                <a:ea typeface="微软雅黑" pitchFamily="34" charset="-122"/>
              </a:rPr>
              <a:t>（一）、交易背景： </a:t>
            </a:r>
            <a:endParaRPr lang="en-US" altLang="zh-CN" sz="2400" b="1" dirty="0" smtClean="0">
              <a:solidFill>
                <a:srgbClr val="00B050"/>
              </a:solidFill>
              <a:latin typeface="微软雅黑" pitchFamily="34" charset="-122"/>
              <a:ea typeface="微软雅黑" pitchFamily="34" charset="-122"/>
            </a:endParaRPr>
          </a:p>
          <a:p>
            <a:pPr fontAlgn="base"/>
            <a:endParaRPr lang="en-US" altLang="zh-CN" sz="2000" b="1"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1</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金融危机影响</a:t>
            </a:r>
            <a:r>
              <a:rPr lang="zh-CN" altLang="zh-CN" b="1" dirty="0">
                <a:latin typeface="微软雅黑" pitchFamily="34" charset="-122"/>
                <a:ea typeface="微软雅黑" pitchFamily="34" charset="-122"/>
              </a:rPr>
              <a:t>。</a:t>
            </a:r>
            <a:r>
              <a:rPr lang="en-US" altLang="zh-CN" dirty="0">
                <a:latin typeface="微软雅黑" pitchFamily="34" charset="-122"/>
                <a:ea typeface="微软雅黑" pitchFamily="34" charset="-122"/>
              </a:rPr>
              <a:t>2008</a:t>
            </a:r>
            <a:r>
              <a:rPr lang="zh-CN" altLang="zh-CN" dirty="0">
                <a:latin typeface="微软雅黑" pitchFamily="34" charset="-122"/>
                <a:ea typeface="微软雅黑" pitchFamily="34" charset="-122"/>
              </a:rPr>
              <a:t>年爆发了国际金融危机，国内外一批企业资金链紧绷</a:t>
            </a:r>
            <a:r>
              <a:rPr lang="zh-CN" altLang="zh-CN" dirty="0" smtClean="0">
                <a:latin typeface="微软雅黑" pitchFamily="34" charset="-122"/>
                <a:ea typeface="微软雅黑" pitchFamily="34" charset="-122"/>
              </a:rPr>
              <a:t>，</a:t>
            </a:r>
            <a:r>
              <a:rPr lang="en-US" altLang="zh-CN" dirty="0" smtClean="0">
                <a:latin typeface="微软雅黑" pitchFamily="34" charset="-122"/>
                <a:ea typeface="微软雅黑" pitchFamily="34" charset="-122"/>
              </a:rPr>
              <a:t>  </a:t>
            </a:r>
            <a:r>
              <a:rPr lang="zh-CN" altLang="zh-CN" dirty="0" smtClean="0">
                <a:latin typeface="微软雅黑" pitchFamily="34" charset="-122"/>
                <a:ea typeface="微软雅黑" pitchFamily="34" charset="-122"/>
              </a:rPr>
              <a:t>不得不</a:t>
            </a:r>
            <a:r>
              <a:rPr lang="zh-CN" altLang="zh-CN" dirty="0">
                <a:latin typeface="微软雅黑" pitchFamily="34" charset="-122"/>
                <a:ea typeface="微软雅黑" pitchFamily="34" charset="-122"/>
              </a:rPr>
              <a:t>“捂紧钱袋子”、“抱团过冬”，水务业内企业参与项目的能力、</a:t>
            </a:r>
            <a:r>
              <a:rPr lang="zh-CN" altLang="zh-CN" dirty="0" smtClean="0">
                <a:latin typeface="微软雅黑" pitchFamily="34" charset="-122"/>
                <a:ea typeface="微软雅黑" pitchFamily="34" charset="-122"/>
              </a:rPr>
              <a:t>积</a:t>
            </a:r>
            <a:r>
              <a:rPr lang="en-US" altLang="zh-CN" dirty="0" smtClean="0">
                <a:latin typeface="微软雅黑" pitchFamily="34" charset="-122"/>
                <a:ea typeface="微软雅黑" pitchFamily="34" charset="-122"/>
              </a:rPr>
              <a:t> </a:t>
            </a:r>
            <a:r>
              <a:rPr lang="zh-CN" altLang="zh-CN" dirty="0" smtClean="0">
                <a:latin typeface="微软雅黑" pitchFamily="34" charset="-122"/>
                <a:ea typeface="微软雅黑" pitchFamily="34" charset="-122"/>
              </a:rPr>
              <a:t>极性</a:t>
            </a:r>
            <a:r>
              <a:rPr lang="zh-CN" altLang="zh-CN" dirty="0">
                <a:latin typeface="微软雅黑" pitchFamily="34" charset="-122"/>
                <a:ea typeface="微软雅黑" pitchFamily="34" charset="-122"/>
              </a:rPr>
              <a:t>和市场活跃度大大降低。</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2</a:t>
            </a:r>
            <a:r>
              <a:rPr lang="zh-CN" altLang="zh-CN" b="1" dirty="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外资收购风波</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此前一些城市的水务项目高溢价转让在业内引起热议和争论</a:t>
            </a:r>
            <a:r>
              <a:rPr lang="zh-CN" altLang="zh-CN" dirty="0" smtClean="0">
                <a:latin typeface="微软雅黑" pitchFamily="34" charset="-122"/>
                <a:ea typeface="微软雅黑" pitchFamily="34" charset="-122"/>
              </a:rPr>
              <a:t>，政府</a:t>
            </a:r>
            <a:r>
              <a:rPr lang="zh-CN" altLang="zh-CN" dirty="0">
                <a:latin typeface="微软雅黑" pitchFamily="34" charset="-122"/>
                <a:ea typeface="微软雅黑" pitchFamily="34" charset="-122"/>
              </a:rPr>
              <a:t>对水务项目尤其是供水项目引进外资心存疑虑，对股权转让坚持政府</a:t>
            </a:r>
            <a:r>
              <a:rPr lang="zh-CN" altLang="zh-CN" dirty="0" smtClean="0">
                <a:latin typeface="微软雅黑" pitchFamily="34" charset="-122"/>
                <a:ea typeface="微软雅黑" pitchFamily="34" charset="-122"/>
              </a:rPr>
              <a:t>控股。</a:t>
            </a:r>
            <a:r>
              <a:rPr lang="en-US" altLang="zh-CN" dirty="0" smtClean="0">
                <a:latin typeface="微软雅黑" pitchFamily="34" charset="-122"/>
                <a:ea typeface="微软雅黑" pitchFamily="34" charset="-122"/>
              </a:rPr>
              <a:t> </a:t>
            </a:r>
            <a:r>
              <a:rPr lang="zh-CN" altLang="zh-CN" dirty="0" smtClean="0">
                <a:latin typeface="微软雅黑" pitchFamily="34" charset="-122"/>
                <a:ea typeface="微软雅黑" pitchFamily="34" charset="-122"/>
              </a:rPr>
              <a:t>境内</a:t>
            </a:r>
            <a:r>
              <a:rPr lang="zh-CN" altLang="zh-CN" dirty="0">
                <a:latin typeface="微软雅黑" pitchFamily="34" charset="-122"/>
                <a:ea typeface="微软雅黑" pitchFamily="34" charset="-122"/>
              </a:rPr>
              <a:t>外许多企业也知难而退，参与者少。</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3</a:t>
            </a:r>
            <a:r>
              <a:rPr lang="zh-CN" altLang="zh-CN" b="1" dirty="0" smtClean="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政府溢价出让的心理期望值较高</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由于国内的一些城市水务项目实现了高</a:t>
            </a:r>
            <a:r>
              <a:rPr lang="zh-CN" altLang="zh-CN" dirty="0" smtClean="0">
                <a:latin typeface="微软雅黑" pitchFamily="34" charset="-122"/>
                <a:ea typeface="微软雅黑" pitchFamily="34" charset="-122"/>
              </a:rPr>
              <a:t>溢价</a:t>
            </a:r>
            <a:r>
              <a:rPr lang="zh-CN" altLang="zh-CN" dirty="0">
                <a:latin typeface="微软雅黑" pitchFamily="34" charset="-122"/>
                <a:ea typeface="微软雅黑" pitchFamily="34" charset="-122"/>
              </a:rPr>
              <a:t>转让（此前的兰州、海口等项目），吊高了政府决策层的胃口，溢价</a:t>
            </a:r>
            <a:r>
              <a:rPr lang="zh-CN" altLang="zh-CN" dirty="0" smtClean="0">
                <a:latin typeface="微软雅黑" pitchFamily="34" charset="-122"/>
                <a:ea typeface="微软雅黑" pitchFamily="34" charset="-122"/>
              </a:rPr>
              <a:t>转让的</a:t>
            </a:r>
            <a:r>
              <a:rPr lang="zh-CN" altLang="zh-CN" dirty="0">
                <a:latin typeface="微软雅黑" pitchFamily="34" charset="-122"/>
                <a:ea typeface="微软雅黑" pitchFamily="34" charset="-122"/>
              </a:rPr>
              <a:t>期望值普遍较高。</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4</a:t>
            </a:r>
            <a:r>
              <a:rPr lang="zh-CN" altLang="zh-CN" b="1" dirty="0" smtClean="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干部职工思想顾虑较多</a:t>
            </a:r>
            <a:r>
              <a:rPr lang="zh-CN" altLang="zh-CN" b="1" dirty="0">
                <a:latin typeface="微软雅黑" pitchFamily="34" charset="-122"/>
                <a:ea typeface="微软雅黑" pitchFamily="34" charset="-122"/>
              </a:rPr>
              <a:t>。</a:t>
            </a:r>
            <a:r>
              <a:rPr lang="zh-CN" altLang="zh-CN" dirty="0">
                <a:latin typeface="微软雅黑" pitchFamily="34" charset="-122"/>
                <a:ea typeface="微软雅黑" pitchFamily="34" charset="-122"/>
              </a:rPr>
              <a:t>当时一些国企在兼并重组中发生过一些影响社会</a:t>
            </a:r>
            <a:r>
              <a:rPr lang="zh-CN" altLang="zh-CN" dirty="0" smtClean="0">
                <a:latin typeface="微软雅黑" pitchFamily="34" charset="-122"/>
                <a:ea typeface="微软雅黑" pitchFamily="34" charset="-122"/>
              </a:rPr>
              <a:t>稳定</a:t>
            </a:r>
            <a:r>
              <a:rPr lang="zh-CN" altLang="zh-CN" dirty="0">
                <a:latin typeface="微软雅黑" pitchFamily="34" charset="-122"/>
                <a:ea typeface="微软雅黑" pitchFamily="34" charset="-122"/>
              </a:rPr>
              <a:t>和职工利益等方面的事件，改制企业领导及员工的思想顾虑与利益平衡</a:t>
            </a:r>
            <a:r>
              <a:rPr lang="zh-CN" altLang="zh-CN" dirty="0" smtClean="0">
                <a:latin typeface="微软雅黑" pitchFamily="34" charset="-122"/>
                <a:ea typeface="微软雅黑" pitchFamily="34" charset="-122"/>
              </a:rPr>
              <a:t>需要</a:t>
            </a:r>
            <a:r>
              <a:rPr lang="zh-CN" altLang="zh-CN" dirty="0">
                <a:latin typeface="微软雅黑" pitchFamily="34" charset="-122"/>
                <a:ea typeface="微软雅黑" pitchFamily="34" charset="-122"/>
              </a:rPr>
              <a:t>处理解决好</a:t>
            </a:r>
            <a:r>
              <a:rPr lang="zh-CN" altLang="zh-CN" dirty="0" smtClean="0">
                <a:latin typeface="微软雅黑" pitchFamily="34" charset="-122"/>
                <a:ea typeface="微软雅黑" pitchFamily="34" charset="-122"/>
              </a:rPr>
              <a:t>。</a:t>
            </a:r>
            <a:endParaRPr lang="zh-CN" altLang="zh-CN" dirty="0">
              <a:latin typeface="微软雅黑" pitchFamily="34" charset="-122"/>
              <a:ea typeface="微软雅黑"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251520" y="613579"/>
            <a:ext cx="2808312" cy="523220"/>
          </a:xfrm>
          <a:prstGeom prst="rect">
            <a:avLst/>
          </a:prstGeom>
          <a:noFill/>
        </p:spPr>
        <p:txBody>
          <a:bodyPr wrap="square" rtlCol="0">
            <a:spAutoFit/>
          </a:bodyPr>
          <a:lstStyle/>
          <a:p>
            <a:r>
              <a:rPr lang="zh-CN" altLang="en-US" sz="2800" dirty="0" smtClean="0">
                <a:solidFill>
                  <a:srgbClr val="C00000"/>
                </a:solidFill>
                <a:effectLst>
                  <a:outerShdw blurRad="38100" dist="38100" dir="2700000" algn="tl">
                    <a:srgbClr val="000000">
                      <a:alpha val="43137"/>
                    </a:srgbClr>
                  </a:outerShdw>
                </a:effectLst>
                <a:latin typeface="微软雅黑" pitchFamily="34" charset="-122"/>
                <a:ea typeface="微软雅黑" pitchFamily="34" charset="-122"/>
              </a:rPr>
              <a:t>项目运作背景</a:t>
            </a:r>
            <a:endParaRPr lang="zh-CN" altLang="en-US" sz="2800" dirty="0">
              <a:solidFill>
                <a:srgbClr val="C00000"/>
              </a:solidFill>
              <a:effectLst>
                <a:outerShdw blurRad="38100" dist="38100" dir="2700000" algn="tl">
                  <a:srgbClr val="000000">
                    <a:alpha val="43137"/>
                  </a:srgbClr>
                </a:outerShdw>
              </a:effectLst>
              <a:latin typeface="微软雅黑" pitchFamily="34" charset="-122"/>
              <a:ea typeface="微软雅黑" pitchFamily="34" charset="-122"/>
            </a:endParaRPr>
          </a:p>
        </p:txBody>
      </p:sp>
      <p:sp>
        <p:nvSpPr>
          <p:cNvPr id="2" name="矩形 1"/>
          <p:cNvSpPr/>
          <p:nvPr/>
        </p:nvSpPr>
        <p:spPr>
          <a:xfrm>
            <a:off x="366303" y="1268760"/>
            <a:ext cx="8424936" cy="707886"/>
          </a:xfrm>
          <a:prstGeom prst="rect">
            <a:avLst/>
          </a:prstGeom>
        </p:spPr>
        <p:txBody>
          <a:bodyPr wrap="square">
            <a:spAutoFit/>
          </a:bodyPr>
          <a:lstStyle/>
          <a:p>
            <a:pPr fontAlgn="base"/>
            <a:endParaRPr lang="en-US" altLang="zh-CN" sz="2000" b="1" dirty="0">
              <a:latin typeface="微软雅黑" pitchFamily="34" charset="-122"/>
              <a:ea typeface="微软雅黑" pitchFamily="34" charset="-122"/>
            </a:endParaRPr>
          </a:p>
          <a:p>
            <a:r>
              <a:rPr lang="en-US" altLang="zh-CN" sz="2000" b="1" dirty="0" smtClean="0">
                <a:latin typeface="微软雅黑" pitchFamily="34" charset="-122"/>
                <a:ea typeface="微软雅黑" pitchFamily="34" charset="-122"/>
              </a:rPr>
              <a:t> </a:t>
            </a:r>
            <a:endParaRPr lang="zh-CN" altLang="zh-CN" dirty="0">
              <a:latin typeface="微软雅黑" pitchFamily="34" charset="-122"/>
              <a:ea typeface="微软雅黑" pitchFamily="34" charset="-122"/>
            </a:endParaRPr>
          </a:p>
        </p:txBody>
      </p:sp>
      <p:sp>
        <p:nvSpPr>
          <p:cNvPr id="3" name="矩形 2"/>
          <p:cNvSpPr/>
          <p:nvPr/>
        </p:nvSpPr>
        <p:spPr>
          <a:xfrm>
            <a:off x="899592" y="1694767"/>
            <a:ext cx="7665342" cy="4499610"/>
          </a:xfrm>
          <a:prstGeom prst="rect">
            <a:avLst/>
          </a:prstGeom>
        </p:spPr>
        <p:txBody>
          <a:bodyPr wrap="square">
            <a:spAutoFit/>
          </a:bodyPr>
          <a:lstStyle/>
          <a:p>
            <a:endParaRPr lang="en-US" altLang="zh-CN" b="1" dirty="0">
              <a:latin typeface="微软雅黑" pitchFamily="34" charset="-122"/>
              <a:ea typeface="微软雅黑" pitchFamily="34" charset="-122"/>
            </a:endParaRPr>
          </a:p>
          <a:p>
            <a:r>
              <a:rPr lang="en-US" altLang="zh-CN" b="1" dirty="0" smtClean="0">
                <a:latin typeface="微软雅黑" pitchFamily="34" charset="-122"/>
                <a:ea typeface="微软雅黑" pitchFamily="34" charset="-122"/>
              </a:rPr>
              <a:t>     5</a:t>
            </a:r>
            <a:r>
              <a:rPr lang="zh-CN" altLang="zh-CN" b="1" dirty="0" smtClean="0">
                <a:latin typeface="微软雅黑" pitchFamily="34" charset="-122"/>
                <a:ea typeface="微软雅黑" pitchFamily="34" charset="-122"/>
              </a:rPr>
              <a:t>、</a:t>
            </a:r>
            <a:r>
              <a:rPr lang="zh-CN" altLang="zh-CN" b="1" dirty="0">
                <a:solidFill>
                  <a:srgbClr val="C00000"/>
                </a:solidFill>
                <a:latin typeface="微软雅黑" pitchFamily="34" charset="-122"/>
                <a:ea typeface="微软雅黑" pitchFamily="34" charset="-122"/>
              </a:rPr>
              <a:t>项目自身缺陷</a:t>
            </a:r>
            <a:endParaRPr lang="zh-CN" altLang="zh-CN" dirty="0">
              <a:latin typeface="微软雅黑" pitchFamily="34" charset="-122"/>
              <a:ea typeface="微软雅黑" pitchFamily="34" charset="-122"/>
            </a:endParaRPr>
          </a:p>
          <a:p>
            <a:r>
              <a:rPr lang="en-US" altLang="zh-CN" b="1" dirty="0">
                <a:latin typeface="微软雅黑" pitchFamily="34" charset="-122"/>
                <a:ea typeface="微软雅黑" pitchFamily="34" charset="-122"/>
              </a:rPr>
              <a:t>     </a:t>
            </a:r>
            <a:endParaRPr lang="en-US" altLang="zh-CN" b="1" dirty="0" smtClean="0">
              <a:latin typeface="微软雅黑" pitchFamily="34" charset="-122"/>
              <a:ea typeface="微软雅黑" pitchFamily="34" charset="-122"/>
            </a:endParaRPr>
          </a:p>
          <a:p>
            <a:r>
              <a:rPr lang="en-US" altLang="zh-CN" b="1" dirty="0">
                <a:solidFill>
                  <a:srgbClr val="C00000"/>
                </a:solidFill>
                <a:latin typeface="微软雅黑" pitchFamily="34" charset="-122"/>
                <a:ea typeface="微软雅黑" pitchFamily="34" charset="-122"/>
              </a:rPr>
              <a:t> </a:t>
            </a:r>
            <a:r>
              <a:rPr lang="en-US" altLang="zh-CN" b="1" dirty="0" smtClean="0">
                <a:solidFill>
                  <a:srgbClr val="C00000"/>
                </a:solidFill>
                <a:latin typeface="微软雅黑" pitchFamily="34" charset="-122"/>
                <a:ea typeface="微软雅黑" pitchFamily="34" charset="-122"/>
              </a:rPr>
              <a:t>    </a:t>
            </a:r>
            <a:r>
              <a:rPr lang="zh-CN" altLang="en-US" b="1" dirty="0" smtClean="0">
                <a:solidFill>
                  <a:schemeClr val="tx1"/>
                </a:solidFill>
                <a:latin typeface="微软雅黑" pitchFamily="34" charset="-122"/>
                <a:ea typeface="微软雅黑" pitchFamily="34" charset="-122"/>
              </a:rPr>
              <a:t>规模小：</a:t>
            </a:r>
            <a:r>
              <a:rPr lang="zh-CN" altLang="zh-CN" dirty="0">
                <a:latin typeface="微软雅黑" pitchFamily="34" charset="-122"/>
                <a:ea typeface="微软雅黑" pitchFamily="34" charset="-122"/>
              </a:rPr>
              <a:t>初期供水规模小，资产和人员规模大，运营成本高、效率低。</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b="1" dirty="0">
                <a:latin typeface="微软雅黑" pitchFamily="34" charset="-122"/>
                <a:ea typeface="微软雅黑" pitchFamily="34" charset="-122"/>
              </a:rPr>
              <a:t>     </a:t>
            </a:r>
            <a:r>
              <a:rPr lang="zh-CN" altLang="en-US" b="1" dirty="0">
                <a:latin typeface="微软雅黑" pitchFamily="34" charset="-122"/>
                <a:ea typeface="微软雅黑" pitchFamily="34" charset="-122"/>
              </a:rPr>
              <a:t>投资大：</a:t>
            </a:r>
            <a:r>
              <a:rPr lang="zh-CN" altLang="zh-CN" dirty="0">
                <a:latin typeface="微软雅黑" pitchFamily="34" charset="-122"/>
                <a:ea typeface="微软雅黑" pitchFamily="34" charset="-122"/>
              </a:rPr>
              <a:t>资本金投资量大，筹措所需资金的财务成本不能计入经营成本，需要税后负担；加之国内还没有建立规范可控的水价形成机制，投资回报不确定因素多。</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b="1" dirty="0">
                <a:latin typeface="微软雅黑" pitchFamily="34" charset="-122"/>
                <a:ea typeface="微软雅黑" pitchFamily="34" charset="-122"/>
              </a:rPr>
              <a:t>     </a:t>
            </a:r>
            <a:r>
              <a:rPr lang="zh-CN" altLang="en-US" b="1" dirty="0">
                <a:latin typeface="微软雅黑" pitchFamily="34" charset="-122"/>
                <a:ea typeface="微软雅黑" pitchFamily="34" charset="-122"/>
              </a:rPr>
              <a:t>员工安置：</a:t>
            </a:r>
            <a:r>
              <a:rPr lang="en-US" altLang="zh-CN" dirty="0">
                <a:latin typeface="微软雅黑" pitchFamily="34" charset="-122"/>
                <a:ea typeface="微软雅黑" pitchFamily="34" charset="-122"/>
              </a:rPr>
              <a:t>1200</a:t>
            </a:r>
            <a:r>
              <a:rPr lang="zh-CN" altLang="zh-CN" dirty="0">
                <a:latin typeface="微软雅黑" pitchFamily="34" charset="-122"/>
                <a:ea typeface="微软雅黑" pitchFamily="34" charset="-122"/>
              </a:rPr>
              <a:t>名的既有员工安置、观念转变和管理难度较大，维护稳定的成本和潜在风险较高。</a:t>
            </a:r>
            <a:endParaRPr lang="zh-CN" altLang="zh-CN" dirty="0">
              <a:latin typeface="微软雅黑" pitchFamily="34" charset="-122"/>
              <a:ea typeface="微软雅黑" pitchFamily="34" charset="-122"/>
            </a:endParaRPr>
          </a:p>
          <a:p>
            <a:endParaRPr lang="zh-CN" altLang="zh-CN" dirty="0">
              <a:latin typeface="微软雅黑" pitchFamily="34" charset="-122"/>
              <a:ea typeface="微软雅黑" pitchFamily="34" charset="-122"/>
            </a:endParaRPr>
          </a:p>
          <a:p>
            <a:r>
              <a:rPr lang="en-US" altLang="zh-CN" b="1" dirty="0">
                <a:latin typeface="微软雅黑" pitchFamily="34" charset="-122"/>
                <a:ea typeface="微软雅黑" pitchFamily="34" charset="-122"/>
              </a:rPr>
              <a:t>     </a:t>
            </a:r>
            <a:r>
              <a:rPr lang="zh-CN" altLang="en-US" b="1" dirty="0">
                <a:latin typeface="微软雅黑" pitchFamily="34" charset="-122"/>
                <a:ea typeface="微软雅黑" pitchFamily="34" charset="-122"/>
              </a:rPr>
              <a:t>不控股：</a:t>
            </a:r>
            <a:r>
              <a:rPr lang="zh-CN" altLang="zh-CN" dirty="0">
                <a:latin typeface="微软雅黑" pitchFamily="34" charset="-122"/>
                <a:ea typeface="微软雅黑" pitchFamily="34" charset="-122"/>
              </a:rPr>
              <a:t>投资人不控股、难以有效控制合资公司经营管理，后续的体制改革、机制转换和效率提升难度较大，而且投资人不能合并报表形成经营业绩。由于以上因素，使许多企业望而生畏，多数参与者主要是冲着污水项目来的，对供水项目参与热情不高。</a:t>
            </a:r>
            <a:endParaRPr lang="zh-CN" altLang="zh-CN" dirty="0">
              <a:latin typeface="微软雅黑" pitchFamily="34" charset="-122"/>
              <a:ea typeface="微软雅黑" pitchFamily="34" charset="-122"/>
            </a:endParaRPr>
          </a:p>
        </p:txBody>
      </p:sp>
    </p:spTree>
  </p:cSld>
  <p:clrMapOvr>
    <a:masterClrMapping/>
  </p:clrMapOvr>
</p:sld>
</file>

<file path=ppt/theme/theme1.xml><?xml version="1.0" encoding="utf-8"?>
<a:theme xmlns:a="http://schemas.openxmlformats.org/drawingml/2006/main" name="Office 主题">
  <a:themeElements>
    <a:clrScheme name="市镇">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12654</Words>
  <Application>WPS 演示</Application>
  <PresentationFormat>全屏显示(4:3)</PresentationFormat>
  <Paragraphs>796</Paragraphs>
  <Slides>48</Slides>
  <Notes>0</Notes>
  <HiddenSlides>0</HiddenSlides>
  <MMClips>0</MMClips>
  <ScaleCrop>false</ScaleCrop>
  <HeadingPairs>
    <vt:vector size="4" baseType="variant">
      <vt:variant>
        <vt:lpstr>主题</vt:lpstr>
      </vt:variant>
      <vt:variant>
        <vt:i4>1</vt:i4>
      </vt:variant>
      <vt:variant>
        <vt:lpstr>幻灯片标题</vt:lpstr>
      </vt:variant>
      <vt:variant>
        <vt:i4>48</vt:i4>
      </vt:variant>
    </vt:vector>
  </HeadingPairs>
  <TitlesOfParts>
    <vt:vector size="49"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PPP运作模式</vt:lpstr>
      <vt:lpstr>PowerPoint 演示文稿</vt:lpstr>
      <vt:lpstr>PowerPoint 演示文稿</vt:lpstr>
      <vt:lpstr>运营的效果</vt:lpstr>
      <vt:lpstr>PPP项目实务操作注意事项</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第一PPT模板网-WWW.1PPT.COM</dc:creator>
  <dc:description>第一PPT模板网-WWW.1PPT.COM</dc:description>
  <cp:lastModifiedBy>apple</cp:lastModifiedBy>
  <cp:revision>103</cp:revision>
  <dcterms:created xsi:type="dcterms:W3CDTF">2013-12-12T09:22:00Z</dcterms:created>
  <dcterms:modified xsi:type="dcterms:W3CDTF">2016-05-10T15:14:49Z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2052-10.1.0.5603</vt:lpwstr>
  </property>
</Properties>
</file>